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4" r:id="rId2"/>
  </p:sldMasterIdLst>
  <p:notesMasterIdLst>
    <p:notesMasterId r:id="rId23"/>
  </p:notesMasterIdLst>
  <p:handoutMasterIdLst>
    <p:handoutMasterId r:id="rId24"/>
  </p:handoutMasterIdLst>
  <p:sldIdLst>
    <p:sldId id="345" r:id="rId3"/>
    <p:sldId id="346" r:id="rId4"/>
    <p:sldId id="347" r:id="rId5"/>
    <p:sldId id="358" r:id="rId6"/>
    <p:sldId id="360" r:id="rId7"/>
    <p:sldId id="362" r:id="rId8"/>
    <p:sldId id="366" r:id="rId9"/>
    <p:sldId id="367" r:id="rId10"/>
    <p:sldId id="365" r:id="rId11"/>
    <p:sldId id="348" r:id="rId12"/>
    <p:sldId id="349" r:id="rId13"/>
    <p:sldId id="361" r:id="rId14"/>
    <p:sldId id="355" r:id="rId15"/>
    <p:sldId id="369" r:id="rId16"/>
    <p:sldId id="353" r:id="rId17"/>
    <p:sldId id="352" r:id="rId18"/>
    <p:sldId id="370" r:id="rId19"/>
    <p:sldId id="363" r:id="rId20"/>
    <p:sldId id="364" r:id="rId21"/>
    <p:sldId id="35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9" d="100"/>
          <a:sy n="59" d="100"/>
        </p:scale>
        <p:origin x="-1602"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A098D1-D470-674B-B429-BC2C55D439EC}" type="datetimeFigureOut">
              <a:rPr lang="en-US" smtClean="0"/>
              <a:t>11/29/2016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6F7145-BD5D-294C-8020-854200FC99B5}" type="slidenum">
              <a:rPr lang="en-US" smtClean="0"/>
              <a:t>‹#›</a:t>
            </a:fld>
            <a:endParaRPr lang="en-US"/>
          </a:p>
        </p:txBody>
      </p:sp>
    </p:spTree>
    <p:extLst>
      <p:ext uri="{BB962C8B-B14F-4D97-AF65-F5344CB8AC3E}">
        <p14:creationId xmlns:p14="http://schemas.microsoft.com/office/powerpoint/2010/main" val="40596953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D33F5-169C-6E45-9AA1-24DC45884FFD}" type="datetimeFigureOut">
              <a:rPr lang="en-US" smtClean="0"/>
              <a:t>11/29/2016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3C975-5768-3E49-9BF4-A175BD689D04}" type="slidenum">
              <a:rPr lang="en-US" smtClean="0"/>
              <a:t>‹#›</a:t>
            </a:fld>
            <a:endParaRPr lang="en-US"/>
          </a:p>
        </p:txBody>
      </p:sp>
    </p:spTree>
    <p:extLst>
      <p:ext uri="{BB962C8B-B14F-4D97-AF65-F5344CB8AC3E}">
        <p14:creationId xmlns:p14="http://schemas.microsoft.com/office/powerpoint/2010/main" val="15895817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Despite the gravity of flood damage and the importance of the agricultural sector, the process of assessing damages due to any natural disaster is limited. While many methods exist, there is no standard, introducing a high level of variation and subjectivity into the resulting assessment results. Oftentimes assessments are conducted in the direct aftermath of the disaster and do not take into account long term damages</a:t>
            </a:r>
            <a:r>
              <a:rPr lang="en-US" sz="1100" i="1" dirty="0" smtClean="0"/>
              <a:t>(e.g. Siva 2005, JRC 2015)</a:t>
            </a:r>
          </a:p>
          <a:p>
            <a:endParaRPr lang="en-US" i="1" dirty="0" smtClean="0"/>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94AD98E-DD7D-483E-AD24-F81089783E15}" type="slidenum">
              <a:rPr lang="en-US" smtClean="0"/>
              <a:pPr/>
              <a:t>18</a:t>
            </a:fld>
            <a:endParaRPr lang="en-US"/>
          </a:p>
        </p:txBody>
      </p:sp>
    </p:spTree>
    <p:extLst>
      <p:ext uri="{BB962C8B-B14F-4D97-AF65-F5344CB8AC3E}">
        <p14:creationId xmlns:p14="http://schemas.microsoft.com/office/powerpoint/2010/main" val="299094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97E6DB8E-6F96-0345-BEFD-CB5705155C6B}" type="slidenum">
              <a:rPr lang="en-US" smtClean="0"/>
              <a:pPr/>
              <a:t>‹#›</a:t>
            </a:fld>
            <a:endParaRPr lang="en-US"/>
          </a:p>
        </p:txBody>
      </p:sp>
    </p:spTree>
    <p:extLst>
      <p:ext uri="{BB962C8B-B14F-4D97-AF65-F5344CB8AC3E}">
        <p14:creationId xmlns:p14="http://schemas.microsoft.com/office/powerpoint/2010/main" val="270231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fontAlgn="auto">
              <a:spcBef>
                <a:spcPts val="0"/>
              </a:spcBef>
              <a:spcAft>
                <a:spcPts val="0"/>
              </a:spcAft>
              <a:defRPr>
                <a:ea typeface="+mn-ea"/>
              </a:defRPr>
            </a:lvl1pPr>
          </a:lstStyle>
          <a:p>
            <a:pPr>
              <a:defRPr/>
            </a:pPr>
            <a:r>
              <a:rPr lang="en-US" dirty="0"/>
              <a:t>  </a:t>
            </a:r>
            <a:fld id="{0CEEB37C-1DA9-4F62-AE89-CAED2C93E05F}" type="slidenum">
              <a:rPr lang="en-US"/>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prstClr val="white"/>
                </a:solidFill>
                <a:latin typeface="Arial" pitchFamily="34" charset="0"/>
              </a:defRPr>
            </a:lvl1pPr>
          </a:lstStyle>
          <a:p>
            <a:pPr>
              <a:defRPr/>
            </a:pPr>
            <a:r>
              <a:rPr lang="en-US" dirty="0"/>
              <a:t>Presentation title - edit in Header and Footer</a:t>
            </a:r>
          </a:p>
        </p:txBody>
      </p:sp>
    </p:spTree>
    <p:extLst>
      <p:ext uri="{BB962C8B-B14F-4D97-AF65-F5344CB8AC3E}">
        <p14:creationId xmlns:p14="http://schemas.microsoft.com/office/powerpoint/2010/main" val="402162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lstStyle/>
          <a:p>
            <a:pPr algn="ctr" defTabSz="914400">
              <a:defRPr/>
            </a:pPr>
            <a:endParaRPr lang="en-US" dirty="0">
              <a:solidFill>
                <a:prstClr val="white"/>
              </a:solidFill>
              <a:cs typeface="Arial" charset="0"/>
            </a:endParaRPr>
          </a:p>
        </p:txBody>
      </p:sp>
      <p:pic>
        <p:nvPicPr>
          <p:cNvPr id="6"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70"/>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extLst>
      <p:ext uri="{BB962C8B-B14F-4D97-AF65-F5344CB8AC3E}">
        <p14:creationId xmlns:p14="http://schemas.microsoft.com/office/powerpoint/2010/main" val="380375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ea typeface="+mn-ea"/>
              </a:defRPr>
            </a:lvl1pPr>
          </a:lstStyle>
          <a:p>
            <a:pPr>
              <a:defRPr/>
            </a:pPr>
            <a:r>
              <a:rPr lang="en-US" dirty="0"/>
              <a:t>  </a:t>
            </a:r>
            <a:fld id="{D52FB87A-F2D5-4892-9B3D-ADCB5D2020D4}" type="slidenum">
              <a:rPr lang="en-US"/>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prstClr val="white"/>
                </a:solidFill>
                <a:latin typeface="Arial" pitchFamily="34" charset="0"/>
              </a:defRPr>
            </a:lvl1pPr>
          </a:lstStyle>
          <a:p>
            <a:pPr>
              <a:defRPr/>
            </a:pPr>
            <a:endParaRPr lang="en-US" dirty="0"/>
          </a:p>
        </p:txBody>
      </p:sp>
    </p:spTree>
    <p:extLst>
      <p:ext uri="{BB962C8B-B14F-4D97-AF65-F5344CB8AC3E}">
        <p14:creationId xmlns:p14="http://schemas.microsoft.com/office/powerpoint/2010/main" val="2464881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6" name="Picture 9"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fontAlgn="auto">
              <a:spcBef>
                <a:spcPts val="0"/>
              </a:spcBef>
              <a:spcAft>
                <a:spcPts val="0"/>
              </a:spcAft>
              <a:defRPr>
                <a:ea typeface="+mn-ea"/>
              </a:defRPr>
            </a:lvl1pPr>
          </a:lstStyle>
          <a:p>
            <a:pPr>
              <a:defRPr/>
            </a:pPr>
            <a:r>
              <a:rPr lang="en-US" dirty="0"/>
              <a:t>  </a:t>
            </a:r>
            <a:fld id="{7CD5116D-E4A9-48DF-B46F-FEB9E2219160}" type="slidenum">
              <a:rPr lang="en-US"/>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prstClr val="white"/>
                </a:solidFill>
                <a:latin typeface="Arial" pitchFamily="34" charset="0"/>
              </a:defRPr>
            </a:lvl1pPr>
          </a:lstStyle>
          <a:p>
            <a:pPr>
              <a:defRPr/>
            </a:pPr>
            <a:endParaRPr lang="en-US" dirty="0"/>
          </a:p>
        </p:txBody>
      </p:sp>
    </p:spTree>
    <p:extLst>
      <p:ext uri="{BB962C8B-B14F-4D97-AF65-F5344CB8AC3E}">
        <p14:creationId xmlns:p14="http://schemas.microsoft.com/office/powerpoint/2010/main" val="2058645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fontAlgn="auto">
              <a:spcBef>
                <a:spcPts val="0"/>
              </a:spcBef>
              <a:spcAft>
                <a:spcPts val="0"/>
              </a:spcAft>
              <a:defRPr>
                <a:ea typeface="+mn-ea"/>
              </a:defRPr>
            </a:lvl1pPr>
          </a:lstStyle>
          <a:p>
            <a:pPr>
              <a:defRPr/>
            </a:pPr>
            <a:r>
              <a:rPr lang="en-US" dirty="0"/>
              <a:t>  </a:t>
            </a:r>
            <a:fld id="{9EED1981-08C6-40C5-956F-57DA02D5E622}" type="slidenum">
              <a:rPr lang="en-US"/>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prstClr val="white"/>
                </a:solidFill>
                <a:latin typeface="Arial" pitchFamily="34" charset="0"/>
              </a:defRPr>
            </a:lvl1pPr>
          </a:lstStyle>
          <a:p>
            <a:pPr>
              <a:defRPr/>
            </a:pPr>
            <a:endParaRPr lang="en-US" dirty="0"/>
          </a:p>
        </p:txBody>
      </p:sp>
    </p:spTree>
    <p:extLst>
      <p:ext uri="{BB962C8B-B14F-4D97-AF65-F5344CB8AC3E}">
        <p14:creationId xmlns:p14="http://schemas.microsoft.com/office/powerpoint/2010/main" val="145849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defTabSz="914400">
              <a:defRPr/>
            </a:pPr>
            <a:endParaRPr lang="en-US">
              <a:solidFill>
                <a:prstClr val="white"/>
              </a:solidFill>
              <a:cs typeface="Arial" charset="0"/>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250498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97E6DB8E-6F96-0345-BEFD-CB5705155C6B}" type="slidenum">
              <a:rPr lang="en-US" smtClean="0"/>
              <a:pPr/>
              <a:t>‹#›</a:t>
            </a:fld>
            <a:endParaRPr lang="en-US"/>
          </a:p>
        </p:txBody>
      </p:sp>
    </p:spTree>
    <p:extLst>
      <p:ext uri="{BB962C8B-B14F-4D97-AF65-F5344CB8AC3E}">
        <p14:creationId xmlns:p14="http://schemas.microsoft.com/office/powerpoint/2010/main" val="377944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1700213"/>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4"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lstStyle/>
          <a:p>
            <a:pPr algn="ctr" defTabSz="914400">
              <a:defRPr/>
            </a:pPr>
            <a:endParaRPr lang="en-US" dirty="0">
              <a:solidFill>
                <a:prstClr val="white"/>
              </a:solidFill>
              <a:cs typeface="Arial" charset="0"/>
            </a:endParaRPr>
          </a:p>
        </p:txBody>
      </p:sp>
      <p:pic>
        <p:nvPicPr>
          <p:cNvPr id="5"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971600" y="2132857"/>
            <a:ext cx="7220048" cy="936104"/>
          </a:xfrm>
          <a:ln>
            <a:noFill/>
          </a:ln>
        </p:spPr>
        <p:txBody>
          <a:bodyPr anchor="t">
            <a:noAutofit/>
          </a:bodyPr>
          <a:lstStyle>
            <a:lvl1pPr algn="l">
              <a:defRPr sz="40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973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404664"/>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1268760"/>
            <a:ext cx="8028000" cy="488369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Slide Number Placeholder 5"/>
          <p:cNvSpPr>
            <a:spLocks noGrp="1"/>
          </p:cNvSpPr>
          <p:nvPr>
            <p:ph type="sldNum" sz="quarter" idx="10"/>
          </p:nvPr>
        </p:nvSpPr>
        <p:spPr/>
        <p:txBody>
          <a:bodyPr/>
          <a:lstStyle>
            <a:lvl1pPr fontAlgn="auto">
              <a:spcBef>
                <a:spcPts val="0"/>
              </a:spcBef>
              <a:spcAft>
                <a:spcPts val="0"/>
              </a:spcAft>
              <a:defRPr>
                <a:ea typeface="+mn-ea"/>
              </a:defRPr>
            </a:lvl1pPr>
          </a:lstStyle>
          <a:p>
            <a:pPr>
              <a:defRPr/>
            </a:pPr>
            <a:r>
              <a:rPr lang="en-US" dirty="0"/>
              <a:t>  </a:t>
            </a:r>
            <a:fld id="{1120BC6C-2F30-4E6F-ACBA-10B96C58ED85}" type="slidenum">
              <a:rPr lang="en-US"/>
              <a:pPr>
                <a:defRPr/>
              </a:pPr>
              <a:t>‹#›</a:t>
            </a:fld>
            <a:endParaRPr lang="en-US" dirty="0"/>
          </a:p>
        </p:txBody>
      </p:sp>
      <p:sp>
        <p:nvSpPr>
          <p:cNvPr id="5" name="Footer Placeholder 5"/>
          <p:cNvSpPr>
            <a:spLocks noGrp="1"/>
          </p:cNvSpPr>
          <p:nvPr>
            <p:ph type="ftr" sz="quarter" idx="11"/>
          </p:nvPr>
        </p:nvSpPr>
        <p:spPr/>
        <p:txBody>
          <a:bodyPr/>
          <a:lstStyle>
            <a:lvl1pPr algn="l">
              <a:defRPr sz="1200" baseline="0">
                <a:solidFill>
                  <a:prstClr val="white"/>
                </a:solidFill>
                <a:latin typeface="Arial" pitchFamily="34" charset="0"/>
              </a:defRPr>
            </a:lvl1pPr>
          </a:lstStyle>
          <a:p>
            <a:pPr>
              <a:defRPr/>
            </a:pPr>
            <a:r>
              <a:rPr lang="en-US" dirty="0"/>
              <a:t>Presentation title - edit in Header and Footer</a:t>
            </a:r>
          </a:p>
        </p:txBody>
      </p:sp>
    </p:spTree>
    <p:extLst>
      <p:ext uri="{BB962C8B-B14F-4D97-AF65-F5344CB8AC3E}">
        <p14:creationId xmlns:p14="http://schemas.microsoft.com/office/powerpoint/2010/main" val="15669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ea typeface="+mn-ea"/>
              </a:defRPr>
            </a:lvl1pPr>
          </a:lstStyle>
          <a:p>
            <a:pPr>
              <a:defRPr/>
            </a:pPr>
            <a:r>
              <a:rPr lang="en-US" dirty="0"/>
              <a:t>  </a:t>
            </a:r>
            <a:fld id="{99CB9AF5-6DF1-4E4D-9C40-72947B3F091A}" type="slidenum">
              <a:rPr lang="en-US"/>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prstClr val="white"/>
                </a:solidFill>
                <a:latin typeface="Arial" pitchFamily="34" charset="0"/>
              </a:defRPr>
            </a:lvl1pPr>
          </a:lstStyle>
          <a:p>
            <a:pPr>
              <a:defRPr/>
            </a:pPr>
            <a:r>
              <a:rPr lang="en-US" dirty="0"/>
              <a:t>Health Plan for England - </a:t>
            </a:r>
          </a:p>
        </p:txBody>
      </p:sp>
    </p:spTree>
    <p:extLst>
      <p:ext uri="{BB962C8B-B14F-4D97-AF65-F5344CB8AC3E}">
        <p14:creationId xmlns:p14="http://schemas.microsoft.com/office/powerpoint/2010/main" val="372795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ea typeface="+mn-ea"/>
              </a:defRPr>
            </a:lvl1pPr>
          </a:lstStyle>
          <a:p>
            <a:pPr>
              <a:defRPr/>
            </a:pPr>
            <a:r>
              <a:rPr lang="en-US" dirty="0"/>
              <a:t>  </a:t>
            </a:r>
            <a:fld id="{BC00BBAF-D109-4F99-98DC-1CC8D7B05269}" type="slidenum">
              <a:rPr lang="en-US"/>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prstClr val="white"/>
                </a:solidFill>
                <a:latin typeface="Arial" pitchFamily="34" charset="0"/>
              </a:defRPr>
            </a:lvl1pPr>
          </a:lstStyle>
          <a:p>
            <a:pPr>
              <a:defRPr/>
            </a:pPr>
            <a:r>
              <a:rPr lang="en-US" dirty="0"/>
              <a:t>Presentation title - edit in Header and Footer</a:t>
            </a:r>
          </a:p>
        </p:txBody>
      </p:sp>
    </p:spTree>
    <p:extLst>
      <p:ext uri="{BB962C8B-B14F-4D97-AF65-F5344CB8AC3E}">
        <p14:creationId xmlns:p14="http://schemas.microsoft.com/office/powerpoint/2010/main" val="245397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ea typeface="+mn-ea"/>
              </a:defRPr>
            </a:lvl1pPr>
          </a:lstStyle>
          <a:p>
            <a:pPr>
              <a:defRPr/>
            </a:pPr>
            <a:r>
              <a:rPr lang="en-US" dirty="0"/>
              <a:t>  </a:t>
            </a:r>
            <a:fld id="{FCAE59D8-4569-4C57-979F-0F0D4DBF4AD7}" type="slidenum">
              <a:rPr lang="en-US"/>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prstClr val="white"/>
                </a:solidFill>
                <a:latin typeface="Arial" pitchFamily="34" charset="0"/>
              </a:defRPr>
            </a:lvl1pPr>
          </a:lstStyle>
          <a:p>
            <a:pPr>
              <a:defRPr/>
            </a:pPr>
            <a:r>
              <a:rPr lang="en-US" dirty="0"/>
              <a:t>Presentation title - edit in Header and Footer</a:t>
            </a:r>
          </a:p>
        </p:txBody>
      </p:sp>
    </p:spTree>
    <p:extLst>
      <p:ext uri="{BB962C8B-B14F-4D97-AF65-F5344CB8AC3E}">
        <p14:creationId xmlns:p14="http://schemas.microsoft.com/office/powerpoint/2010/main" val="340446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ea typeface="+mn-ea"/>
              </a:defRPr>
            </a:lvl1pPr>
          </a:lstStyle>
          <a:p>
            <a:pPr>
              <a:defRPr/>
            </a:pPr>
            <a:r>
              <a:rPr lang="en-US" dirty="0"/>
              <a:t>  </a:t>
            </a:r>
            <a:fld id="{D8D0A067-4D30-443B-B2E0-8047EC8FBCAF}" type="slidenum">
              <a:rPr lang="en-US"/>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prstClr val="white"/>
                </a:solidFill>
                <a:latin typeface="Arial" pitchFamily="34" charset="0"/>
              </a:defRPr>
            </a:lvl1pPr>
          </a:lstStyle>
          <a:p>
            <a:pPr>
              <a:defRPr/>
            </a:pPr>
            <a:r>
              <a:rPr lang="en-US" dirty="0"/>
              <a:t>Presentation title - edit in Header and Footer</a:t>
            </a:r>
          </a:p>
        </p:txBody>
      </p:sp>
    </p:spTree>
    <p:extLst>
      <p:ext uri="{BB962C8B-B14F-4D97-AF65-F5344CB8AC3E}">
        <p14:creationId xmlns:p14="http://schemas.microsoft.com/office/powerpoint/2010/main" val="159999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6" name="Picture 9"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fontAlgn="auto">
              <a:spcBef>
                <a:spcPts val="0"/>
              </a:spcBef>
              <a:spcAft>
                <a:spcPts val="0"/>
              </a:spcAft>
              <a:defRPr>
                <a:ea typeface="+mn-ea"/>
              </a:defRPr>
            </a:lvl1pPr>
          </a:lstStyle>
          <a:p>
            <a:pPr>
              <a:defRPr/>
            </a:pPr>
            <a:r>
              <a:rPr lang="en-US" dirty="0"/>
              <a:t>  </a:t>
            </a:r>
            <a:fld id="{CBFAA789-0084-4CBC-8F22-E49017AB97A5}" type="slidenum">
              <a:rPr lang="en-US"/>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prstClr val="white"/>
                </a:solidFill>
                <a:latin typeface="Arial" pitchFamily="34" charset="0"/>
              </a:defRPr>
            </a:lvl1pPr>
          </a:lstStyle>
          <a:p>
            <a:pPr>
              <a:defRPr/>
            </a:pPr>
            <a:r>
              <a:rPr lang="en-US" dirty="0"/>
              <a:t>Presentation title - edit in Header and Footer</a:t>
            </a:r>
          </a:p>
        </p:txBody>
      </p:sp>
    </p:spTree>
    <p:extLst>
      <p:ext uri="{BB962C8B-B14F-4D97-AF65-F5344CB8AC3E}">
        <p14:creationId xmlns:p14="http://schemas.microsoft.com/office/powerpoint/2010/main" val="3395520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irdr_logo_high_fla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345" y="6062131"/>
            <a:ext cx="1995831" cy="826631"/>
          </a:xfrm>
          <a:prstGeom prst="rect">
            <a:avLst/>
          </a:prstGeom>
        </p:spPr>
      </p:pic>
      <p:sp>
        <p:nvSpPr>
          <p:cNvPr id="8" name="Rectangle 7"/>
          <p:cNvSpPr/>
          <p:nvPr userDrawn="1"/>
        </p:nvSpPr>
        <p:spPr>
          <a:xfrm>
            <a:off x="3054255" y="6394921"/>
            <a:ext cx="2736647" cy="369332"/>
          </a:xfrm>
          <a:prstGeom prst="rect">
            <a:avLst/>
          </a:prstGeom>
        </p:spPr>
        <p:txBody>
          <a:bodyPr wrap="none">
            <a:spAutoFit/>
          </a:bodyPr>
          <a:lstStyle/>
          <a:p>
            <a:r>
              <a:rPr lang="en-US" sz="1800" b="1" dirty="0" err="1" smtClean="0"/>
              <a:t>www.irdrinternational.org</a:t>
            </a:r>
            <a:endParaRPr lang="en-US" b="1" dirty="0"/>
          </a:p>
        </p:txBody>
      </p:sp>
    </p:spTree>
    <p:extLst>
      <p:ext uri="{BB962C8B-B14F-4D97-AF65-F5344CB8AC3E}">
        <p14:creationId xmlns:p14="http://schemas.microsoft.com/office/powerpoint/2010/main" val="63467418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prstClr val="white"/>
                </a:solidFill>
                <a:latin typeface="+mn-lt"/>
                <a:ea typeface="ヒラギノ角ゴ Pro W3" pitchFamily="84" charset="-128"/>
                <a:cs typeface="+mn-cs"/>
              </a:defRPr>
            </a:lvl1pPr>
          </a:lstStyle>
          <a:p>
            <a:pPr defTabSz="914400" fontAlgn="base">
              <a:spcBef>
                <a:spcPct val="0"/>
              </a:spcBef>
              <a:spcAft>
                <a:spcPct val="0"/>
              </a:spcAft>
              <a:defRPr/>
            </a:pPr>
            <a:r>
              <a:rPr lang="en-US" dirty="0"/>
              <a:t>  </a:t>
            </a:r>
            <a:fld id="{827637AC-76F8-4731-A35A-20B606EEC30D}" type="slidenum">
              <a:rPr lang="en-US"/>
              <a:pPr defTabSz="914400" fontAlgn="base">
                <a:spcBef>
                  <a:spcPct val="0"/>
                </a:spcBef>
                <a:spcAft>
                  <a:spcPct val="0"/>
                </a:spcAft>
                <a:defRPr/>
              </a:pPr>
              <a:t>‹#›</a:t>
            </a:fld>
            <a:r>
              <a:rPr lang="en-US" dirty="0"/>
              <a:t> </a:t>
            </a:r>
          </a:p>
        </p:txBody>
      </p:sp>
      <p:sp>
        <p:nvSpPr>
          <p:cNvPr id="6" name="Footer Placeholder 5"/>
          <p:cNvSpPr>
            <a:spLocks noGrp="1"/>
          </p:cNvSpPr>
          <p:nvPr>
            <p:ph type="ftr" sz="quarter" idx="3"/>
          </p:nvPr>
        </p:nvSpPr>
        <p:spPr>
          <a:xfrm>
            <a:off x="900113" y="6308725"/>
            <a:ext cx="8064500" cy="549275"/>
          </a:xfrm>
          <a:prstGeom prst="rect">
            <a:avLst/>
          </a:prstGeom>
        </p:spPr>
        <p:txBody>
          <a:bodyPr vert="horz" lIns="0" tIns="0" rIns="0" bIns="0" rtlCol="0" anchor="ctr"/>
          <a:lstStyle>
            <a:lvl1pPr algn="l" fontAlgn="auto">
              <a:spcBef>
                <a:spcPts val="0"/>
              </a:spcBef>
              <a:spcAft>
                <a:spcPts val="0"/>
              </a:spcAft>
              <a:defRPr sz="1200" baseline="0">
                <a:solidFill>
                  <a:prstClr val="white"/>
                </a:solidFill>
                <a:latin typeface="Arial" pitchFamily="34" charset="0"/>
                <a:ea typeface="+mn-ea"/>
                <a:cs typeface="+mn-cs"/>
              </a:defRPr>
            </a:lvl1pPr>
          </a:lstStyle>
          <a:p>
            <a:pPr defTabSz="914400">
              <a:defRPr/>
            </a:pPr>
            <a:r>
              <a:rPr lang="en-US" dirty="0"/>
              <a:t>Presentation title - edit in Header and Footer</a:t>
            </a:r>
          </a:p>
        </p:txBody>
      </p:sp>
    </p:spTree>
    <p:extLst>
      <p:ext uri="{BB962C8B-B14F-4D97-AF65-F5344CB8AC3E}">
        <p14:creationId xmlns:p14="http://schemas.microsoft.com/office/powerpoint/2010/main" val="252813601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charset="0"/>
        <a:defRPr kern="120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a:solidFill>
            <a:schemeClr val="tx1"/>
          </a:solidFill>
          <a:latin typeface="Arial" pitchFamily="34" charset="0"/>
          <a:ea typeface="ヒラギノ角ゴ Pro W3" pitchFamily="84" charset="-128"/>
          <a:cs typeface="ヒラギノ角ゴ Pro W3"/>
        </a:defRPr>
      </a:lvl2pPr>
      <a:lvl3pPr marL="215900" indent="-215900" algn="l" rtl="0" eaLnBrk="0" fontAlgn="base" hangingPunct="0">
        <a:spcBef>
          <a:spcPts val="600"/>
        </a:spcBef>
        <a:spcAft>
          <a:spcPct val="0"/>
        </a:spcAft>
        <a:buFont typeface="Arial" charset="0"/>
        <a:buChar char="•"/>
        <a:defRPr kern="1200">
          <a:solidFill>
            <a:schemeClr val="tx1"/>
          </a:solidFill>
          <a:latin typeface="Arial" pitchFamily="34" charset="0"/>
          <a:ea typeface="ヒラギノ角ゴ Pro W3" pitchFamily="84" charset="-128"/>
          <a:cs typeface="ヒラギノ角ゴ Pro W3"/>
        </a:defRPr>
      </a:lvl3pPr>
      <a:lvl4pPr marL="625475" indent="-190500" algn="l" rtl="0" eaLnBrk="0" fontAlgn="base" hangingPunct="0">
        <a:spcBef>
          <a:spcPts val="600"/>
        </a:spcBef>
        <a:spcAft>
          <a:spcPct val="0"/>
        </a:spcAft>
        <a:buFont typeface="Arial" charset="0"/>
        <a:buChar char="•"/>
        <a:defRPr sz="1600" kern="1200">
          <a:solidFill>
            <a:schemeClr val="tx1"/>
          </a:solidFill>
          <a:latin typeface="Arial" pitchFamily="34" charset="0"/>
          <a:ea typeface="ヒラギノ角ゴ Pro W3" pitchFamily="84" charset="-128"/>
          <a:cs typeface="ヒラギノ角ゴ Pro W3"/>
        </a:defRPr>
      </a:lvl4pPr>
      <a:lvl5pPr marL="1073150" indent="-177800" algn="l" rtl="0" eaLnBrk="0" fontAlgn="base" hangingPunct="0">
        <a:spcBef>
          <a:spcPct val="20000"/>
        </a:spcBef>
        <a:spcAft>
          <a:spcPct val="0"/>
        </a:spcAft>
        <a:buFont typeface="Arial" charset="0"/>
        <a:buChar char="•"/>
        <a:defRPr sz="1500" kern="1200">
          <a:solidFill>
            <a:schemeClr val="tx1"/>
          </a:solidFill>
          <a:latin typeface="Arial" pitchFamily="34" charset="0"/>
          <a:ea typeface="ヒラギノ角ゴ Pro W3" pitchFamily="84" charset="-128"/>
          <a:cs typeface="ヒラギノ角ゴ Pro W3"/>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preventionweb.net/files/50683_resultsoftheinformalconsultationsof.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drr.jrc.ec.europa.eu/Portals/0/Loss/Recording%20Disaster%20Losses%20-%20Recommendations%20for%20a%20European%20Approach%20v4.3.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data.org/task-groups/linked-open-data-for-global-disaster-risk-research" TargetMode="External"/><Relationship Id="rId2" Type="http://schemas.openxmlformats.org/officeDocument/2006/relationships/hyperlink" Target="http://www.codata.org/about-codata" TargetMode="External"/><Relationship Id="rId1" Type="http://schemas.openxmlformats.org/officeDocument/2006/relationships/slideLayout" Target="../slideLayouts/slideLayout2.xml"/><Relationship Id="rId4" Type="http://schemas.openxmlformats.org/officeDocument/2006/relationships/hyperlink" Target="http://www.preventionweb.net/files/43291_sendaiframeworkfordrren.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ndatarevolution.org/wp-content/uploads/2014/11/A-World-That-Counts.pdf"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Disaster Loss Data (DATA)</a:t>
            </a:r>
            <a:endParaRPr lang="en-NZ" dirty="0"/>
          </a:p>
        </p:txBody>
      </p:sp>
      <p:sp>
        <p:nvSpPr>
          <p:cNvPr id="3" name="Subtitle 2"/>
          <p:cNvSpPr>
            <a:spLocks noGrp="1"/>
          </p:cNvSpPr>
          <p:nvPr>
            <p:ph type="subTitle" idx="1"/>
          </p:nvPr>
        </p:nvSpPr>
        <p:spPr/>
        <p:txBody>
          <a:bodyPr>
            <a:normAutofit fontScale="92500" lnSpcReduction="20000"/>
          </a:bodyPr>
          <a:lstStyle/>
          <a:p>
            <a:r>
              <a:rPr lang="en-NZ" dirty="0" smtClean="0"/>
              <a:t>Virginia Murray &amp; Bapon Fakhruddin </a:t>
            </a:r>
          </a:p>
          <a:p>
            <a:r>
              <a:rPr lang="en-NZ" dirty="0" smtClean="0"/>
              <a:t>16th Science Committee Meeting, </a:t>
            </a:r>
            <a:r>
              <a:rPr lang="en-NZ" dirty="0" err="1" smtClean="0"/>
              <a:t>Sanya</a:t>
            </a:r>
            <a:r>
              <a:rPr lang="en-NZ" dirty="0" smtClean="0"/>
              <a:t>, China </a:t>
            </a:r>
          </a:p>
          <a:p>
            <a:r>
              <a:rPr lang="en-NZ" dirty="0" smtClean="0"/>
              <a:t>29-30 November 2016</a:t>
            </a:r>
            <a:endParaRPr lang="en-NZ" dirty="0"/>
          </a:p>
        </p:txBody>
      </p:sp>
      <p:pic>
        <p:nvPicPr>
          <p:cNvPr id="4" name="Picture 2" descr="F:\IRDR Historical\IRDR logos\LogoIRDR-Jpeg.jpg"/>
          <p:cNvPicPr>
            <a:picLocks noChangeAspect="1" noChangeArrowheads="1"/>
          </p:cNvPicPr>
          <p:nvPr/>
        </p:nvPicPr>
        <p:blipFill>
          <a:blip r:embed="rId2" cstate="print">
            <a:extLst>
              <a:ext uri="{28A0092B-C50C-407E-A947-70E740481C1C}">
                <a14:useLocalDpi xmlns:a14="http://schemas.microsoft.com/office/drawing/2010/main" val="0"/>
              </a:ext>
            </a:extLst>
          </a:blip>
          <a:srcRect l="7143" t="18468" r="7568" b="18919"/>
          <a:stretch>
            <a:fillRect/>
          </a:stretch>
        </p:blipFill>
        <p:spPr bwMode="auto">
          <a:xfrm>
            <a:off x="4594860" y="43445"/>
            <a:ext cx="182224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ICSU_logo_WORD-Colour.jpg"/>
          <p:cNvPicPr>
            <a:picLocks noChangeAspect="1"/>
          </p:cNvPicPr>
          <p:nvPr/>
        </p:nvPicPr>
        <p:blipFill>
          <a:blip r:embed="rId3" cstate="email"/>
          <a:stretch>
            <a:fillRect/>
          </a:stretch>
        </p:blipFill>
        <p:spPr>
          <a:xfrm>
            <a:off x="1681419" y="0"/>
            <a:ext cx="2109453" cy="928313"/>
          </a:xfrm>
          <a:prstGeom prst="rect">
            <a:avLst/>
          </a:prstGeom>
        </p:spPr>
      </p:pic>
      <p:pic>
        <p:nvPicPr>
          <p:cNvPr id="6" name="21 Imagen" descr="ISSC logo.png"/>
          <p:cNvPicPr>
            <a:picLocks noChangeAspect="1"/>
          </p:cNvPicPr>
          <p:nvPr/>
        </p:nvPicPr>
        <p:blipFill>
          <a:blip r:embed="rId4" cstate="email"/>
          <a:stretch>
            <a:fillRect/>
          </a:stretch>
        </p:blipFill>
        <p:spPr>
          <a:xfrm>
            <a:off x="7488946" y="121529"/>
            <a:ext cx="1553777" cy="685255"/>
          </a:xfrm>
          <a:prstGeom prst="rect">
            <a:avLst/>
          </a:prstGeom>
        </p:spPr>
      </p:pic>
      <p:pic>
        <p:nvPicPr>
          <p:cNvPr id="7" name="22 Imagen" descr="UNISR.jpe"/>
          <p:cNvPicPr>
            <a:picLocks noChangeAspect="1"/>
          </p:cNvPicPr>
          <p:nvPr/>
        </p:nvPicPr>
        <p:blipFill>
          <a:blip r:embed="rId5" cstate="email"/>
          <a:stretch>
            <a:fillRect/>
          </a:stretch>
        </p:blipFill>
        <p:spPr>
          <a:xfrm>
            <a:off x="146997" y="43446"/>
            <a:ext cx="730434" cy="1113043"/>
          </a:xfrm>
          <a:prstGeom prst="rect">
            <a:avLst/>
          </a:prstGeom>
        </p:spPr>
      </p:pic>
    </p:spTree>
    <p:extLst>
      <p:ext uri="{BB962C8B-B14F-4D97-AF65-F5344CB8AC3E}">
        <p14:creationId xmlns:p14="http://schemas.microsoft.com/office/powerpoint/2010/main" val="330405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LODGD- White Paper </a:t>
            </a:r>
            <a:endParaRPr lang="en-NZ" dirty="0"/>
          </a:p>
        </p:txBody>
      </p:sp>
      <p:sp>
        <p:nvSpPr>
          <p:cNvPr id="3" name="Content Placeholder 2"/>
          <p:cNvSpPr>
            <a:spLocks noGrp="1"/>
          </p:cNvSpPr>
          <p:nvPr>
            <p:ph idx="1"/>
          </p:nvPr>
        </p:nvSpPr>
        <p:spPr>
          <a:xfrm>
            <a:off x="628651" y="1575369"/>
            <a:ext cx="3816350" cy="4351338"/>
          </a:xfrm>
        </p:spPr>
        <p:txBody>
          <a:bodyPr>
            <a:normAutofit lnSpcReduction="10000"/>
          </a:bodyPr>
          <a:lstStyle/>
          <a:p>
            <a:r>
              <a:rPr lang="en-NZ" sz="2400" dirty="0" smtClean="0"/>
              <a:t>Comments on the “White Paper”. A memo has been issued to LODGD group on our overall comments. </a:t>
            </a:r>
          </a:p>
          <a:p>
            <a:r>
              <a:rPr lang="en-US" sz="2400" dirty="0" smtClean="0"/>
              <a:t>Lack of inter-connectedness </a:t>
            </a:r>
            <a:r>
              <a:rPr lang="en-US" sz="2400" dirty="0"/>
              <a:t>of the Sendai Framework with the SDGs and the Paris Climate Change agreement </a:t>
            </a:r>
            <a:endParaRPr lang="en-US" sz="2400" dirty="0" smtClean="0"/>
          </a:p>
          <a:p>
            <a:r>
              <a:rPr lang="en-NZ" sz="2400" dirty="0" smtClean="0"/>
              <a:t>Next meeting will be on 2</a:t>
            </a:r>
            <a:r>
              <a:rPr lang="en-NZ" sz="2400" baseline="30000" dirty="0" smtClean="0"/>
              <a:t>nd</a:t>
            </a:r>
            <a:r>
              <a:rPr lang="en-NZ" sz="2400" dirty="0" smtClean="0"/>
              <a:t> December in </a:t>
            </a:r>
            <a:r>
              <a:rPr lang="en-NZ" sz="2400" dirty="0" err="1" smtClean="0"/>
              <a:t>Sanya</a:t>
            </a:r>
            <a:endParaRPr lang="en-NZ" sz="2400" dirty="0" smtClean="0"/>
          </a:p>
          <a:p>
            <a:endParaRPr lang="en-NZ" sz="2400" dirty="0"/>
          </a:p>
        </p:txBody>
      </p:sp>
      <p:pic>
        <p:nvPicPr>
          <p:cNvPr id="4" name="Picture 3"/>
          <p:cNvPicPr>
            <a:picLocks noChangeAspect="1"/>
          </p:cNvPicPr>
          <p:nvPr/>
        </p:nvPicPr>
        <p:blipFill>
          <a:blip r:embed="rId2"/>
          <a:stretch>
            <a:fillRect/>
          </a:stretch>
        </p:blipFill>
        <p:spPr>
          <a:xfrm>
            <a:off x="4692557" y="1375142"/>
            <a:ext cx="3263994" cy="4551565"/>
          </a:xfrm>
          <a:prstGeom prst="rect">
            <a:avLst/>
          </a:prstGeom>
          <a:solidFill>
            <a:schemeClr val="tx1"/>
          </a:solidFill>
          <a:ln>
            <a:solidFill>
              <a:schemeClr val="tx1"/>
            </a:solidFill>
          </a:ln>
        </p:spPr>
      </p:pic>
      <p:pic>
        <p:nvPicPr>
          <p:cNvPr id="5" name="Picture 4"/>
          <p:cNvPicPr>
            <a:picLocks noChangeAspect="1"/>
          </p:cNvPicPr>
          <p:nvPr/>
        </p:nvPicPr>
        <p:blipFill>
          <a:blip r:embed="rId3"/>
          <a:stretch>
            <a:fillRect/>
          </a:stretch>
        </p:blipFill>
        <p:spPr>
          <a:xfrm>
            <a:off x="6736373" y="3121873"/>
            <a:ext cx="2407627" cy="3477683"/>
          </a:xfrm>
          <a:prstGeom prst="rect">
            <a:avLst/>
          </a:prstGeom>
          <a:ln>
            <a:solidFill>
              <a:schemeClr val="tx1">
                <a:lumMod val="65000"/>
                <a:lumOff val="35000"/>
              </a:schemeClr>
            </a:solidFill>
          </a:ln>
        </p:spPr>
      </p:pic>
    </p:spTree>
    <p:extLst>
      <p:ext uri="{BB962C8B-B14F-4D97-AF65-F5344CB8AC3E}">
        <p14:creationId xmlns:p14="http://schemas.microsoft.com/office/powerpoint/2010/main" val="359080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82" y="192131"/>
            <a:ext cx="7886700" cy="1325563"/>
          </a:xfrm>
        </p:spPr>
        <p:txBody>
          <a:bodyPr>
            <a:normAutofit fontScale="90000"/>
          </a:bodyPr>
          <a:lstStyle/>
          <a:p>
            <a:r>
              <a:rPr lang="en-GB" sz="4000" b="1" dirty="0"/>
              <a:t>Task Group </a:t>
            </a:r>
            <a:r>
              <a:rPr lang="en-GB" sz="4000" b="1" dirty="0" smtClean="0"/>
              <a:t>Outputs - 1</a:t>
            </a:r>
            <a:r>
              <a:rPr lang="en-GB" b="1" dirty="0"/>
              <a:t/>
            </a:r>
            <a:br>
              <a:rPr lang="en-GB" b="1" dirty="0"/>
            </a:br>
            <a:endParaRPr lang="en-GB" dirty="0"/>
          </a:p>
        </p:txBody>
      </p:sp>
      <p:sp>
        <p:nvSpPr>
          <p:cNvPr id="3" name="Content Placeholder 2"/>
          <p:cNvSpPr>
            <a:spLocks noGrp="1"/>
          </p:cNvSpPr>
          <p:nvPr>
            <p:ph idx="1"/>
          </p:nvPr>
        </p:nvSpPr>
        <p:spPr>
          <a:xfrm>
            <a:off x="610115" y="902044"/>
            <a:ext cx="7886700" cy="5955957"/>
          </a:xfrm>
        </p:spPr>
        <p:txBody>
          <a:bodyPr>
            <a:normAutofit fontScale="55000" lnSpcReduction="20000"/>
          </a:bodyPr>
          <a:lstStyle/>
          <a:p>
            <a:pPr>
              <a:buFont typeface="Arial"/>
              <a:buChar char="•"/>
            </a:pPr>
            <a:r>
              <a:rPr lang="en-GB" sz="4400" dirty="0" smtClean="0">
                <a:latin typeface="Arial" panose="020B0604020202020204" pitchFamily="34" charset="0"/>
                <a:cs typeface="Arial" panose="020B0604020202020204" pitchFamily="34" charset="0"/>
              </a:rPr>
              <a:t>Second </a:t>
            </a:r>
            <a:r>
              <a:rPr lang="en-GB" sz="4400" dirty="0">
                <a:latin typeface="Arial" panose="020B0604020202020204" pitchFamily="34" charset="0"/>
                <a:cs typeface="Arial" panose="020B0604020202020204" pitchFamily="34" charset="0"/>
              </a:rPr>
              <a:t>white paper on "Next Generation Disaster Data Infrastructure" </a:t>
            </a:r>
            <a:r>
              <a:rPr lang="en-GB" sz="4400" dirty="0" smtClean="0">
                <a:latin typeface="Arial" panose="020B0604020202020204" pitchFamily="34" charset="0"/>
                <a:cs typeface="Arial" panose="020B0604020202020204" pitchFamily="34" charset="0"/>
              </a:rPr>
              <a:t>is being drafted </a:t>
            </a:r>
            <a:r>
              <a:rPr lang="en-GB" sz="4400" dirty="0">
                <a:latin typeface="Arial" panose="020B0604020202020204" pitchFamily="34" charset="0"/>
                <a:cs typeface="Arial" panose="020B0604020202020204" pitchFamily="34" charset="0"/>
              </a:rPr>
              <a:t>and will be finished in </a:t>
            </a:r>
            <a:r>
              <a:rPr lang="en-GB" sz="4400" dirty="0" smtClean="0">
                <a:latin typeface="Arial" panose="020B0604020202020204" pitchFamily="34" charset="0"/>
                <a:cs typeface="Arial" panose="020B0604020202020204" pitchFamily="34" charset="0"/>
              </a:rPr>
              <a:t>2017</a:t>
            </a:r>
            <a:r>
              <a:rPr lang="en-GB" sz="4400" dirty="0">
                <a:latin typeface="Arial" panose="020B0604020202020204" pitchFamily="34" charset="0"/>
                <a:cs typeface="Arial" panose="020B0604020202020204" pitchFamily="34" charset="0"/>
              </a:rPr>
              <a:t>.</a:t>
            </a:r>
          </a:p>
          <a:p>
            <a:pPr>
              <a:buFont typeface="Arial"/>
              <a:buChar char="•"/>
            </a:pPr>
            <a:r>
              <a:rPr lang="en-GB" sz="4400" dirty="0" smtClean="0">
                <a:latin typeface="Arial" panose="020B0604020202020204" pitchFamily="34" charset="0"/>
                <a:cs typeface="Arial" panose="020B0604020202020204" pitchFamily="34" charset="0"/>
              </a:rPr>
              <a:t>Third </a:t>
            </a:r>
            <a:r>
              <a:rPr lang="en-GB" sz="4400" dirty="0">
                <a:latin typeface="Arial" panose="020B0604020202020204" pitchFamily="34" charset="0"/>
                <a:cs typeface="Arial" panose="020B0604020202020204" pitchFamily="34" charset="0"/>
              </a:rPr>
              <a:t>white paper on “National Policy Study on Disaster Data around the World” </a:t>
            </a:r>
            <a:r>
              <a:rPr lang="en-GB" sz="4400" dirty="0" smtClean="0">
                <a:latin typeface="Arial" panose="020B0604020202020204" pitchFamily="34" charset="0"/>
                <a:cs typeface="Arial" panose="020B0604020202020204" pitchFamily="34" charset="0"/>
              </a:rPr>
              <a:t>will be undertaken. </a:t>
            </a:r>
            <a:endParaRPr lang="en-GB" sz="4400" dirty="0">
              <a:latin typeface="Arial" panose="020B0604020202020204" pitchFamily="34" charset="0"/>
              <a:cs typeface="Arial" panose="020B0604020202020204" pitchFamily="34" charset="0"/>
            </a:endParaRPr>
          </a:p>
          <a:p>
            <a:r>
              <a:rPr lang="en-GB" sz="4400" dirty="0" smtClean="0">
                <a:latin typeface="Arial" panose="020B0604020202020204" pitchFamily="34" charset="0"/>
                <a:cs typeface="Arial" panose="020B0604020202020204" pitchFamily="34" charset="0"/>
              </a:rPr>
              <a:t>In </a:t>
            </a:r>
            <a:r>
              <a:rPr lang="en-GB" sz="4400" dirty="0">
                <a:latin typeface="Arial" panose="020B0604020202020204" pitchFamily="34" charset="0"/>
                <a:cs typeface="Arial" panose="020B0604020202020204" pitchFamily="34" charset="0"/>
              </a:rPr>
              <a:t>this phase, </a:t>
            </a:r>
            <a:r>
              <a:rPr lang="en-GB" sz="4400" dirty="0" smtClean="0">
                <a:latin typeface="Arial" panose="020B0604020202020204" pitchFamily="34" charset="0"/>
                <a:cs typeface="Arial" panose="020B0604020202020204" pitchFamily="34" charset="0"/>
              </a:rPr>
              <a:t>meetings </a:t>
            </a:r>
            <a:r>
              <a:rPr lang="en-GB" sz="4400" dirty="0">
                <a:latin typeface="Arial" panose="020B0604020202020204" pitchFamily="34" charset="0"/>
                <a:cs typeface="Arial" panose="020B0604020202020204" pitchFamily="34" charset="0"/>
              </a:rPr>
              <a:t>for discussions of the white paper, internal reviews and external review. LODGD task group members will participate in relevant conferences. </a:t>
            </a:r>
            <a:r>
              <a:rPr lang="en-GB" sz="4400" dirty="0" smtClean="0">
                <a:latin typeface="Arial" panose="020B0604020202020204" pitchFamily="34" charset="0"/>
                <a:cs typeface="Arial" panose="020B0604020202020204" pitchFamily="34" charset="0"/>
              </a:rPr>
              <a:t>Consider holding </a:t>
            </a:r>
            <a:r>
              <a:rPr lang="en-GB" sz="4400" dirty="0">
                <a:latin typeface="Arial" panose="020B0604020202020204" pitchFamily="34" charset="0"/>
                <a:cs typeface="Arial" panose="020B0604020202020204" pitchFamily="34" charset="0"/>
              </a:rPr>
              <a:t>workshops on linking open data for global disaster risk research (depending on the additional funding resources). Including:</a:t>
            </a:r>
          </a:p>
          <a:p>
            <a:pPr lvl="1">
              <a:buFont typeface="Arial"/>
              <a:buChar char="•"/>
            </a:pPr>
            <a:r>
              <a:rPr lang="en-GB" sz="3300" dirty="0">
                <a:latin typeface="Arial" panose="020B0604020202020204" pitchFamily="34" charset="0"/>
                <a:cs typeface="Arial" panose="020B0604020202020204" pitchFamily="34" charset="0"/>
              </a:rPr>
              <a:t>Annual face-to-face meeting focusing on the LODGD group tasks.</a:t>
            </a:r>
          </a:p>
          <a:p>
            <a:pPr lvl="1">
              <a:buFont typeface="Arial"/>
              <a:buChar char="•"/>
            </a:pPr>
            <a:r>
              <a:rPr lang="en-GB" sz="3300" dirty="0">
                <a:latin typeface="Arial" panose="020B0604020202020204" pitchFamily="34" charset="0"/>
                <a:cs typeface="Arial" panose="020B0604020202020204" pitchFamily="34" charset="0"/>
              </a:rPr>
              <a:t>Regular teleconference</a:t>
            </a:r>
          </a:p>
          <a:p>
            <a:pPr lvl="1">
              <a:buFont typeface="Arial"/>
              <a:buChar char="•"/>
            </a:pPr>
            <a:r>
              <a:rPr lang="en-GB" sz="3300" dirty="0">
                <a:latin typeface="Arial" panose="020B0604020202020204" pitchFamily="34" charset="0"/>
                <a:cs typeface="Arial" panose="020B0604020202020204" pitchFamily="34" charset="0"/>
              </a:rPr>
              <a:t>Side-meetings at important conferences, such as </a:t>
            </a:r>
            <a:r>
              <a:rPr lang="en-GB" sz="3300" dirty="0" err="1">
                <a:latin typeface="Arial" panose="020B0604020202020204" pitchFamily="34" charset="0"/>
                <a:cs typeface="Arial" panose="020B0604020202020204" pitchFamily="34" charset="0"/>
              </a:rPr>
              <a:t>SciDataCon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SciDataCon</a:t>
            </a:r>
            <a:r>
              <a:rPr lang="en-GB" sz="3300" dirty="0">
                <a:latin typeface="Arial" panose="020B0604020202020204" pitchFamily="34" charset="0"/>
                <a:cs typeface="Arial" panose="020B0604020202020204" pitchFamily="34" charset="0"/>
              </a:rPr>
              <a:t>-China, ISDE, EOBAR, UNDP conference ,GEO plenary, IGU.</a:t>
            </a:r>
          </a:p>
          <a:p>
            <a:pPr lvl="1">
              <a:buFont typeface="Arial"/>
              <a:buChar char="•"/>
            </a:pPr>
            <a:r>
              <a:rPr lang="en-GB" sz="3300" dirty="0">
                <a:latin typeface="Arial" panose="020B0604020202020204" pitchFamily="34" charset="0"/>
                <a:cs typeface="Arial" panose="020B0604020202020204" pitchFamily="34" charset="0"/>
              </a:rPr>
              <a:t>Joint training courses with CAS-TWAS SDIM, UNESCO-HIST as well as WDS. </a:t>
            </a:r>
          </a:p>
          <a:p>
            <a:endParaRPr lang="en-GB" dirty="0"/>
          </a:p>
        </p:txBody>
      </p:sp>
    </p:spTree>
    <p:extLst>
      <p:ext uri="{BB962C8B-B14F-4D97-AF65-F5344CB8AC3E}">
        <p14:creationId xmlns:p14="http://schemas.microsoft.com/office/powerpoint/2010/main" val="1068426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prstClr val="black"/>
                </a:solidFill>
              </a:rPr>
              <a:t>Task Group </a:t>
            </a:r>
            <a:r>
              <a:rPr lang="en-GB" sz="3600" b="1" dirty="0" smtClean="0">
                <a:solidFill>
                  <a:prstClr val="black"/>
                </a:solidFill>
              </a:rPr>
              <a:t>Outputs - 2</a:t>
            </a:r>
            <a:endParaRPr lang="en-GB" dirty="0"/>
          </a:p>
        </p:txBody>
      </p:sp>
      <p:sp>
        <p:nvSpPr>
          <p:cNvPr id="3" name="Content Placeholder 2"/>
          <p:cNvSpPr>
            <a:spLocks noGrp="1"/>
          </p:cNvSpPr>
          <p:nvPr>
            <p:ph idx="1"/>
          </p:nvPr>
        </p:nvSpPr>
        <p:spPr/>
        <p:txBody>
          <a:bodyPr>
            <a:normAutofit lnSpcReduction="10000"/>
          </a:bodyPr>
          <a:lstStyle/>
          <a:p>
            <a:pPr lvl="0"/>
            <a:r>
              <a:rPr lang="en-GB" sz="2400" dirty="0">
                <a:solidFill>
                  <a:prstClr val="black"/>
                </a:solidFill>
                <a:latin typeface="Arial" panose="020B0604020202020204" pitchFamily="34" charset="0"/>
                <a:cs typeface="Arial" panose="020B0604020202020204" pitchFamily="34" charset="0"/>
              </a:rPr>
              <a:t>Articles will be submitted by members to the CODATA’s Data Science Journal and other leading journals during the next two years. </a:t>
            </a:r>
            <a:endParaRPr lang="en-GB" sz="2400" dirty="0" smtClean="0">
              <a:solidFill>
                <a:prstClr val="black"/>
              </a:solidFill>
              <a:latin typeface="Arial" panose="020B0604020202020204" pitchFamily="34" charset="0"/>
              <a:cs typeface="Arial" panose="020B0604020202020204" pitchFamily="34" charset="0"/>
            </a:endParaRPr>
          </a:p>
          <a:p>
            <a:pPr lvl="0"/>
            <a:r>
              <a:rPr lang="en-GB" sz="2400" dirty="0" smtClean="0">
                <a:solidFill>
                  <a:prstClr val="black"/>
                </a:solidFill>
                <a:latin typeface="Arial" panose="020B0604020202020204" pitchFamily="34" charset="0"/>
                <a:cs typeface="Arial" panose="020B0604020202020204" pitchFamily="34" charset="0"/>
              </a:rPr>
              <a:t>The </a:t>
            </a:r>
            <a:r>
              <a:rPr lang="en-GB" sz="2400" dirty="0">
                <a:solidFill>
                  <a:prstClr val="black"/>
                </a:solidFill>
                <a:latin typeface="Arial" panose="020B0604020202020204" pitchFamily="34" charset="0"/>
                <a:cs typeface="Arial" panose="020B0604020202020204" pitchFamily="34" charset="0"/>
              </a:rPr>
              <a:t>articles will share the research outcomes from this task group, with topics ranging from the </a:t>
            </a:r>
            <a:endParaRPr lang="en-GB" sz="2400" dirty="0" smtClean="0">
              <a:solidFill>
                <a:prstClr val="black"/>
              </a:solidFill>
              <a:latin typeface="Arial" panose="020B0604020202020204" pitchFamily="34" charset="0"/>
              <a:cs typeface="Arial" panose="020B0604020202020204" pitchFamily="34" charset="0"/>
            </a:endParaRPr>
          </a:p>
          <a:p>
            <a:pPr lvl="1"/>
            <a:r>
              <a:rPr lang="en-GB" sz="2000" dirty="0" smtClean="0">
                <a:solidFill>
                  <a:prstClr val="black"/>
                </a:solidFill>
                <a:latin typeface="Arial" panose="020B0604020202020204" pitchFamily="34" charset="0"/>
                <a:cs typeface="Arial" panose="020B0604020202020204" pitchFamily="34" charset="0"/>
              </a:rPr>
              <a:t>conceptual </a:t>
            </a:r>
            <a:r>
              <a:rPr lang="en-GB" sz="2000" dirty="0">
                <a:solidFill>
                  <a:prstClr val="black"/>
                </a:solidFill>
                <a:latin typeface="Arial" panose="020B0604020202020204" pitchFamily="34" charset="0"/>
                <a:cs typeface="Arial" panose="020B0604020202020204" pitchFamily="34" charset="0"/>
              </a:rPr>
              <a:t>model and </a:t>
            </a:r>
            <a:endParaRPr lang="en-GB" sz="2000" dirty="0" smtClean="0">
              <a:solidFill>
                <a:prstClr val="black"/>
              </a:solidFill>
              <a:latin typeface="Arial" panose="020B0604020202020204" pitchFamily="34" charset="0"/>
              <a:cs typeface="Arial" panose="020B0604020202020204" pitchFamily="34" charset="0"/>
            </a:endParaRPr>
          </a:p>
          <a:p>
            <a:pPr lvl="1"/>
            <a:r>
              <a:rPr lang="en-GB" sz="2000" dirty="0" smtClean="0">
                <a:solidFill>
                  <a:prstClr val="black"/>
                </a:solidFill>
                <a:latin typeface="Arial" panose="020B0604020202020204" pitchFamily="34" charset="0"/>
                <a:cs typeface="Arial" panose="020B0604020202020204" pitchFamily="34" charset="0"/>
              </a:rPr>
              <a:t>design </a:t>
            </a:r>
            <a:r>
              <a:rPr lang="en-GB" sz="2000" dirty="0">
                <a:solidFill>
                  <a:prstClr val="black"/>
                </a:solidFill>
                <a:latin typeface="Arial" panose="020B0604020202020204" pitchFamily="34" charset="0"/>
                <a:cs typeface="Arial" panose="020B0604020202020204" pitchFamily="34" charset="0"/>
              </a:rPr>
              <a:t>of new disaster data infrastructure</a:t>
            </a:r>
            <a:r>
              <a:rPr lang="en-GB" sz="2000" dirty="0" smtClean="0">
                <a:solidFill>
                  <a:prstClr val="black"/>
                </a:solidFill>
                <a:latin typeface="Arial" panose="020B0604020202020204" pitchFamily="34" charset="0"/>
                <a:cs typeface="Arial" panose="020B0604020202020204" pitchFamily="34" charset="0"/>
              </a:rPr>
              <a:t>,</a:t>
            </a:r>
          </a:p>
          <a:p>
            <a:pPr lvl="1"/>
            <a:r>
              <a:rPr lang="en-GB" sz="2000" dirty="0" smtClean="0">
                <a:solidFill>
                  <a:prstClr val="black"/>
                </a:solidFill>
                <a:latin typeface="Arial" panose="020B0604020202020204" pitchFamily="34" charset="0"/>
                <a:cs typeface="Arial" panose="020B0604020202020204" pitchFamily="34" charset="0"/>
              </a:rPr>
              <a:t>methods </a:t>
            </a:r>
            <a:r>
              <a:rPr lang="en-GB" sz="2000" dirty="0">
                <a:solidFill>
                  <a:prstClr val="black"/>
                </a:solidFill>
                <a:latin typeface="Arial" panose="020B0604020202020204" pitchFamily="34" charset="0"/>
                <a:cs typeface="Arial" panose="020B0604020202020204" pitchFamily="34" charset="0"/>
              </a:rPr>
              <a:t>for effectively and efficiently archiving and sharing historical disaster data, </a:t>
            </a:r>
            <a:endParaRPr lang="en-GB" sz="2000" dirty="0" smtClean="0">
              <a:solidFill>
                <a:prstClr val="black"/>
              </a:solidFill>
              <a:latin typeface="Arial" panose="020B0604020202020204" pitchFamily="34" charset="0"/>
              <a:cs typeface="Arial" panose="020B0604020202020204" pitchFamily="34" charset="0"/>
            </a:endParaRPr>
          </a:p>
          <a:p>
            <a:pPr lvl="1"/>
            <a:r>
              <a:rPr lang="en-GB" sz="2000" dirty="0" smtClean="0">
                <a:solidFill>
                  <a:prstClr val="black"/>
                </a:solidFill>
                <a:latin typeface="Arial" panose="020B0604020202020204" pitchFamily="34" charset="0"/>
                <a:cs typeface="Arial" panose="020B0604020202020204" pitchFamily="34" charset="0"/>
              </a:rPr>
              <a:t>mapping </a:t>
            </a:r>
            <a:r>
              <a:rPr lang="en-GB" sz="2000" dirty="0">
                <a:solidFill>
                  <a:prstClr val="black"/>
                </a:solidFill>
                <a:latin typeface="Arial" panose="020B0604020202020204" pitchFamily="34" charset="0"/>
                <a:cs typeface="Arial" panose="020B0604020202020204" pitchFamily="34" charset="0"/>
              </a:rPr>
              <a:t>disaster vulnerability, </a:t>
            </a:r>
            <a:endParaRPr lang="en-GB" sz="2000" dirty="0" smtClean="0">
              <a:solidFill>
                <a:prstClr val="black"/>
              </a:solidFill>
              <a:latin typeface="Arial" panose="020B0604020202020204" pitchFamily="34" charset="0"/>
              <a:cs typeface="Arial" panose="020B0604020202020204" pitchFamily="34" charset="0"/>
            </a:endParaRPr>
          </a:p>
          <a:p>
            <a:pPr lvl="1"/>
            <a:r>
              <a:rPr lang="en-GB" sz="2000" dirty="0" smtClean="0">
                <a:solidFill>
                  <a:prstClr val="black"/>
                </a:solidFill>
                <a:latin typeface="Arial" panose="020B0604020202020204" pitchFamily="34" charset="0"/>
                <a:cs typeface="Arial" panose="020B0604020202020204" pitchFamily="34" charset="0"/>
              </a:rPr>
              <a:t>experience </a:t>
            </a:r>
            <a:r>
              <a:rPr lang="en-GB" sz="2000" dirty="0">
                <a:solidFill>
                  <a:prstClr val="black"/>
                </a:solidFill>
                <a:latin typeface="Arial" panose="020B0604020202020204" pitchFamily="34" charset="0"/>
                <a:cs typeface="Arial" panose="020B0604020202020204" pitchFamily="34" charset="0"/>
              </a:rPr>
              <a:t>on developing linked open data applications on disaster mitigation, </a:t>
            </a:r>
            <a:r>
              <a:rPr lang="en-GB" sz="2000" dirty="0" smtClean="0">
                <a:solidFill>
                  <a:prstClr val="black"/>
                </a:solidFill>
                <a:latin typeface="Arial" panose="020B0604020202020204" pitchFamily="34" charset="0"/>
                <a:cs typeface="Arial" panose="020B0604020202020204" pitchFamily="34" charset="0"/>
              </a:rPr>
              <a:t>and </a:t>
            </a:r>
          </a:p>
          <a:p>
            <a:pPr lvl="1"/>
            <a:r>
              <a:rPr lang="en-GB" sz="2000" dirty="0" smtClean="0">
                <a:solidFill>
                  <a:prstClr val="black"/>
                </a:solidFill>
                <a:latin typeface="Arial" panose="020B0604020202020204" pitchFamily="34" charset="0"/>
                <a:cs typeface="Arial" panose="020B0604020202020204" pitchFamily="34" charset="0"/>
              </a:rPr>
              <a:t>others </a:t>
            </a:r>
            <a:r>
              <a:rPr lang="en-GB" sz="2000" dirty="0">
                <a:solidFill>
                  <a:prstClr val="black"/>
                </a:solidFill>
                <a:latin typeface="Arial" panose="020B0604020202020204" pitchFamily="34" charset="0"/>
                <a:cs typeface="Arial" panose="020B0604020202020204" pitchFamily="34" charset="0"/>
              </a:rPr>
              <a:t>that will emerge from the group's work.</a:t>
            </a:r>
          </a:p>
          <a:p>
            <a:endParaRPr lang="en-GB" dirty="0"/>
          </a:p>
        </p:txBody>
      </p:sp>
      <p:sp>
        <p:nvSpPr>
          <p:cNvPr id="4" name="Slide Number Placeholder 3"/>
          <p:cNvSpPr>
            <a:spLocks noGrp="1"/>
          </p:cNvSpPr>
          <p:nvPr>
            <p:ph type="sldNum" sz="quarter" idx="12"/>
          </p:nvPr>
        </p:nvSpPr>
        <p:spPr/>
        <p:txBody>
          <a:bodyPr/>
          <a:lstStyle/>
          <a:p>
            <a:fld id="{97E6DB8E-6F96-0345-BEFD-CB5705155C6B}" type="slidenum">
              <a:rPr lang="en-US" smtClean="0"/>
              <a:pPr/>
              <a:t>12</a:t>
            </a:fld>
            <a:endParaRPr lang="en-US"/>
          </a:p>
        </p:txBody>
      </p:sp>
    </p:spTree>
    <p:extLst>
      <p:ext uri="{BB962C8B-B14F-4D97-AF65-F5344CB8AC3E}">
        <p14:creationId xmlns:p14="http://schemas.microsoft.com/office/powerpoint/2010/main" val="57076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Footer Placeholder 4"/>
          <p:cNvSpPr>
            <a:spLocks noGrp="1"/>
          </p:cNvSpPr>
          <p:nvPr>
            <p:ph type="ftr" sz="quarter" idx="11"/>
          </p:nvPr>
        </p:nvSpPr>
        <p:spPr/>
        <p:txBody>
          <a:bodyPr/>
          <a:lstStyle/>
          <a:p>
            <a:pPr>
              <a:defRPr/>
            </a:pPr>
            <a:r>
              <a:rPr lang="en-US" dirty="0" smtClean="0"/>
              <a:t>Health Plan for England - </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90" t="16649" r="10503" b="9160"/>
          <a:stretch/>
        </p:blipFill>
        <p:spPr bwMode="auto">
          <a:xfrm>
            <a:off x="12470" y="0"/>
            <a:ext cx="9131530" cy="6903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06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97E6DB8E-6F96-0345-BEFD-CB5705155C6B}" type="slidenum">
              <a:rPr lang="en-US" smtClean="0"/>
              <a:pPr/>
              <a:t>14</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02" t="40571" r="13750" b="39386"/>
          <a:stretch/>
        </p:blipFill>
        <p:spPr bwMode="auto">
          <a:xfrm>
            <a:off x="189186" y="2420888"/>
            <a:ext cx="8954814" cy="195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9186" y="5445224"/>
            <a:ext cx="8703294" cy="369332"/>
          </a:xfrm>
          <a:prstGeom prst="rect">
            <a:avLst/>
          </a:prstGeom>
        </p:spPr>
        <p:txBody>
          <a:bodyPr wrap="square">
            <a:spAutoFit/>
          </a:bodyPr>
          <a:lstStyle/>
          <a:p>
            <a:r>
              <a:rPr lang="en-GB" dirty="0">
                <a:hlinkClick r:id="rId3"/>
              </a:rPr>
              <a:t>http://</a:t>
            </a:r>
            <a:r>
              <a:rPr lang="en-GB" dirty="0" smtClean="0">
                <a:hlinkClick r:id="rId3"/>
              </a:rPr>
              <a:t>www.preventionweb.net/files/50683_resultsoftheinformalconsultationsof.pdf</a:t>
            </a:r>
            <a:r>
              <a:rPr lang="en-GB" dirty="0" smtClean="0"/>
              <a:t> </a:t>
            </a:r>
            <a:endParaRPr lang="en-GB" dirty="0"/>
          </a:p>
        </p:txBody>
      </p:sp>
    </p:spTree>
    <p:extLst>
      <p:ext uri="{BB962C8B-B14F-4D97-AF65-F5344CB8AC3E}">
        <p14:creationId xmlns:p14="http://schemas.microsoft.com/office/powerpoint/2010/main" val="113700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Paper, Book Chapters and Policy Brief </a:t>
            </a:r>
            <a:endParaRPr lang="en-NZ" dirty="0"/>
          </a:p>
        </p:txBody>
      </p:sp>
      <p:sp>
        <p:nvSpPr>
          <p:cNvPr id="3" name="Content Placeholder 2"/>
          <p:cNvSpPr>
            <a:spLocks noGrp="1"/>
          </p:cNvSpPr>
          <p:nvPr>
            <p:ph idx="1"/>
          </p:nvPr>
        </p:nvSpPr>
        <p:spPr/>
        <p:txBody>
          <a:bodyPr/>
          <a:lstStyle/>
          <a:p>
            <a:endParaRPr lang="en-NZ" dirty="0" smtClean="0"/>
          </a:p>
          <a:p>
            <a:endParaRPr lang="en-NZ"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06" t="10548" r="2812" b="3843"/>
          <a:stretch/>
        </p:blipFill>
        <p:spPr bwMode="auto">
          <a:xfrm>
            <a:off x="0" y="0"/>
            <a:ext cx="6418386" cy="490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43" t="11418" r="4567" b="8894"/>
          <a:stretch/>
        </p:blipFill>
        <p:spPr bwMode="auto">
          <a:xfrm>
            <a:off x="2197242" y="1881554"/>
            <a:ext cx="6946758" cy="49764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409092" y="5431215"/>
            <a:ext cx="6734908" cy="584775"/>
          </a:xfrm>
          <a:prstGeom prst="rect">
            <a:avLst/>
          </a:prstGeom>
        </p:spPr>
        <p:txBody>
          <a:bodyPr wrap="square">
            <a:spAutoFit/>
          </a:bodyPr>
          <a:lstStyle/>
          <a:p>
            <a:r>
              <a:rPr lang="en-GB" sz="1600" dirty="0">
                <a:hlinkClick r:id="rId4"/>
              </a:rPr>
              <a:t>http://drr.jrc.ec.europa.eu/Portals/0/Loss/Recording%20Disaster%20Losses%20-%</a:t>
            </a:r>
            <a:r>
              <a:rPr lang="en-GB" sz="1600" dirty="0" smtClean="0">
                <a:hlinkClick r:id="rId4"/>
              </a:rPr>
              <a:t>20Recommendations%20for%20a%20European%20Approach%20v4.3.pdf</a:t>
            </a:r>
            <a:r>
              <a:rPr lang="en-GB" sz="1600" dirty="0" smtClean="0"/>
              <a:t> </a:t>
            </a:r>
            <a:endParaRPr lang="en-GB" sz="1600" dirty="0"/>
          </a:p>
        </p:txBody>
      </p:sp>
    </p:spTree>
    <p:extLst>
      <p:ext uri="{BB962C8B-B14F-4D97-AF65-F5344CB8AC3E}">
        <p14:creationId xmlns:p14="http://schemas.microsoft.com/office/powerpoint/2010/main" val="367455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269"/>
            <a:ext cx="8229600" cy="1143000"/>
          </a:xfrm>
        </p:spPr>
        <p:txBody>
          <a:bodyPr/>
          <a:lstStyle/>
          <a:p>
            <a:r>
              <a:rPr lang="en-NZ" dirty="0" smtClean="0"/>
              <a:t>Strategic Direction</a:t>
            </a:r>
            <a:endParaRPr lang="en-NZ" dirty="0"/>
          </a:p>
        </p:txBody>
      </p:sp>
      <p:sp>
        <p:nvSpPr>
          <p:cNvPr id="3" name="Content Placeholder 2"/>
          <p:cNvSpPr>
            <a:spLocks noGrp="1"/>
          </p:cNvSpPr>
          <p:nvPr>
            <p:ph idx="1"/>
          </p:nvPr>
        </p:nvSpPr>
        <p:spPr>
          <a:xfrm>
            <a:off x="457200" y="1306269"/>
            <a:ext cx="8862646" cy="4525963"/>
          </a:xfrm>
        </p:spPr>
        <p:txBody>
          <a:bodyPr>
            <a:normAutofit/>
          </a:bodyPr>
          <a:lstStyle/>
          <a:p>
            <a:endParaRPr lang="en-NZ" dirty="0"/>
          </a:p>
        </p:txBody>
      </p:sp>
      <p:pic>
        <p:nvPicPr>
          <p:cNvPr id="2050" name="Picture 1" descr="profile_mas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AIbEiAIAAABDCJ2tvu6C-5ajLiILdmNhcmRfcGhvdG8qKGJmOWExNjYxYmU4MmRlNGY1ZmFhYTQ4M2VkNDA2ZThkZTk4YTQ0NTcwAfH3K2x64CVklIUkGpoxdCqzdF-p?sz=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5" descr="profile_mas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6"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7" descr="cleard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8" descr="profile_mas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9" descr="Attach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0"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1" descr="cleard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2" descr="AIbEiAIAAABDCJ2tvu6C-5ajLiILdmNhcmRfcGhvdG8qKGJmOWExNjYxYmU4MmRlNGY1ZmFhYTQ4M2VkNDA2ZThkZTk4YTQ0NTcwAfH3K2x64CVklIUkGpoxdCqzdF-p?sz=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3"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4" descr="cleard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5" descr="AIbEiAIAAABDCJ2tvu6C-5ajLiILdmNhcmRfcGhvdG8qKGJmOWExNjYxYmU4MmRlNGY1ZmFhYTQ4M2VkNDA2ZThkZTk4YTQ0NTcwAfH3K2x64CVklIUkGpoxdCqzdF-p?sz=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049401" cy="678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51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97E6DB8E-6F96-0345-BEFD-CB5705155C6B}" type="slidenum">
              <a:rPr lang="en-US" smtClean="0"/>
              <a:pPr/>
              <a:t>17</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4" t="19380" r="26270" b="6250"/>
          <a:stretch/>
        </p:blipFill>
        <p:spPr bwMode="auto">
          <a:xfrm>
            <a:off x="136358" y="274638"/>
            <a:ext cx="882940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9" t="52851" r="29722" b="32675"/>
          <a:stretch/>
        </p:blipFill>
        <p:spPr bwMode="auto">
          <a:xfrm>
            <a:off x="216568" y="5297570"/>
            <a:ext cx="8470232" cy="105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40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Gaps</a:t>
            </a:r>
          </a:p>
        </p:txBody>
      </p:sp>
      <p:sp>
        <p:nvSpPr>
          <p:cNvPr id="3" name="Content Placeholder 2"/>
          <p:cNvSpPr>
            <a:spLocks noGrp="1"/>
          </p:cNvSpPr>
          <p:nvPr>
            <p:ph idx="1"/>
          </p:nvPr>
        </p:nvSpPr>
        <p:spPr>
          <a:xfrm>
            <a:off x="435770" y="1350549"/>
            <a:ext cx="8229600" cy="4525963"/>
          </a:xfrm>
        </p:spPr>
        <p:txBody>
          <a:bodyPr>
            <a:normAutofit/>
          </a:bodyPr>
          <a:lstStyle/>
          <a:p>
            <a:endParaRPr lang="en-US" i="1" dirty="0" smtClean="0"/>
          </a:p>
          <a:p>
            <a:endParaRPr lang="en-US" dirty="0"/>
          </a:p>
        </p:txBody>
      </p:sp>
      <p:sp>
        <p:nvSpPr>
          <p:cNvPr id="8" name="Content Placeholder 2"/>
          <p:cNvSpPr txBox="1">
            <a:spLocks/>
          </p:cNvSpPr>
          <p:nvPr/>
        </p:nvSpPr>
        <p:spPr>
          <a:xfrm>
            <a:off x="457200" y="1331586"/>
            <a:ext cx="8315326" cy="4221163"/>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2800" dirty="0">
                <a:solidFill>
                  <a:schemeClr val="tx1"/>
                </a:solidFill>
              </a:rPr>
              <a:t>Despite the gravity of flood damage and the importance of the agricultural sector, the process of assessing damages is limited.</a:t>
            </a:r>
          </a:p>
          <a:p>
            <a:r>
              <a:rPr lang="en-US" sz="2800" dirty="0">
                <a:solidFill>
                  <a:schemeClr val="tx1"/>
                </a:solidFill>
              </a:rPr>
              <a:t>There is no standard framework(e.g. Siva 2005, JRC 2015)</a:t>
            </a:r>
          </a:p>
          <a:p>
            <a:endParaRPr lang="en-US" sz="2400" i="1" dirty="0" smtClean="0"/>
          </a:p>
        </p:txBody>
      </p:sp>
      <p:pic>
        <p:nvPicPr>
          <p:cNvPr id="9" name="Picture 8"/>
          <p:cNvPicPr>
            <a:picLocks noChangeAspect="1"/>
          </p:cNvPicPr>
          <p:nvPr/>
        </p:nvPicPr>
        <p:blipFill>
          <a:blip r:embed="rId3"/>
          <a:stretch>
            <a:fillRect/>
          </a:stretch>
        </p:blipFill>
        <p:spPr>
          <a:xfrm>
            <a:off x="1831524" y="3491421"/>
            <a:ext cx="6619534" cy="3168324"/>
          </a:xfrm>
          <a:prstGeom prst="rect">
            <a:avLst/>
          </a:prstGeom>
        </p:spPr>
      </p:pic>
    </p:spTree>
    <p:extLst>
      <p:ext uri="{BB962C8B-B14F-4D97-AF65-F5344CB8AC3E}">
        <p14:creationId xmlns:p14="http://schemas.microsoft.com/office/powerpoint/2010/main" val="2475291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Gaps</a:t>
            </a:r>
            <a:endParaRPr lang="en-US" dirty="0"/>
          </a:p>
        </p:txBody>
      </p:sp>
      <p:sp>
        <p:nvSpPr>
          <p:cNvPr id="3" name="Content Placeholder 2"/>
          <p:cNvSpPr>
            <a:spLocks noGrp="1"/>
          </p:cNvSpPr>
          <p:nvPr>
            <p:ph idx="1"/>
          </p:nvPr>
        </p:nvSpPr>
        <p:spPr>
          <a:xfrm>
            <a:off x="457199" y="1417638"/>
            <a:ext cx="5029201" cy="4708525"/>
          </a:xfrm>
        </p:spPr>
        <p:txBody>
          <a:bodyPr>
            <a:normAutofit fontScale="62500" lnSpcReduction="20000"/>
          </a:bodyPr>
          <a:lstStyle/>
          <a:p>
            <a:pPr lvl="0"/>
            <a:r>
              <a:rPr lang="en-GB" sz="3800" b="1" dirty="0" smtClean="0"/>
              <a:t>Lack </a:t>
            </a:r>
            <a:r>
              <a:rPr lang="en-GB" sz="3800" b="1" dirty="0"/>
              <a:t>of holistic systematically </a:t>
            </a:r>
            <a:r>
              <a:rPr lang="en-GB" sz="3800" dirty="0"/>
              <a:t>collected disaster damage </a:t>
            </a:r>
            <a:r>
              <a:rPr lang="en-GB" sz="3800" dirty="0" smtClean="0"/>
              <a:t>assessment and </a:t>
            </a:r>
            <a:r>
              <a:rPr lang="en-GB" sz="3800" dirty="0"/>
              <a:t>loss data </a:t>
            </a:r>
            <a:r>
              <a:rPr lang="en-GB" sz="3800" dirty="0" smtClean="0"/>
              <a:t>globally for </a:t>
            </a:r>
            <a:r>
              <a:rPr lang="en-GB" sz="3800" dirty="0"/>
              <a:t>carrying out comparative </a:t>
            </a:r>
            <a:r>
              <a:rPr lang="en-GB" sz="3800" dirty="0" smtClean="0"/>
              <a:t>studies (JRC 2015). </a:t>
            </a:r>
            <a:endParaRPr lang="en-NZ" sz="3800" dirty="0"/>
          </a:p>
          <a:p>
            <a:r>
              <a:rPr lang="en-US" sz="3800" dirty="0"/>
              <a:t>R</a:t>
            </a:r>
            <a:r>
              <a:rPr lang="en-US" sz="3800" dirty="0" smtClean="0"/>
              <a:t>isk </a:t>
            </a:r>
            <a:r>
              <a:rPr lang="en-US" sz="3800" dirty="0"/>
              <a:t>assessment has </a:t>
            </a:r>
            <a:r>
              <a:rPr lang="en-US" sz="3800" dirty="0" smtClean="0"/>
              <a:t>not focused </a:t>
            </a:r>
            <a:r>
              <a:rPr lang="en-US" sz="3800" dirty="0"/>
              <a:t>on </a:t>
            </a:r>
            <a:r>
              <a:rPr lang="en-US" sz="3800" b="1" dirty="0"/>
              <a:t>probabilistic</a:t>
            </a:r>
            <a:r>
              <a:rPr lang="en-US" sz="3800" dirty="0"/>
              <a:t> and consider the spatial and temporal </a:t>
            </a:r>
            <a:r>
              <a:rPr lang="en-US" sz="3800" b="1" dirty="0"/>
              <a:t>uncertainties </a:t>
            </a:r>
            <a:r>
              <a:rPr lang="en-US" sz="3800" dirty="0"/>
              <a:t>(Lane et al. 2011</a:t>
            </a:r>
            <a:r>
              <a:rPr lang="en-US" sz="3800" dirty="0" smtClean="0"/>
              <a:t>)</a:t>
            </a:r>
          </a:p>
          <a:p>
            <a:r>
              <a:rPr lang="en-US" sz="3800" dirty="0" smtClean="0"/>
              <a:t>Lack of systematic assessment and measures </a:t>
            </a:r>
            <a:r>
              <a:rPr lang="en-US" sz="3800" b="1" dirty="0" smtClean="0"/>
              <a:t>at </a:t>
            </a:r>
            <a:r>
              <a:rPr lang="en-US" sz="3800" b="1" dirty="0"/>
              <a:t>community level</a:t>
            </a:r>
            <a:r>
              <a:rPr lang="en-US" sz="3800" dirty="0"/>
              <a:t> to limit potential flood damage to agriculture from extreme floods (</a:t>
            </a:r>
            <a:r>
              <a:rPr lang="en-US" sz="3800" dirty="0" err="1"/>
              <a:t>Citeau</a:t>
            </a:r>
            <a:r>
              <a:rPr lang="en-US" sz="3800" dirty="0"/>
              <a:t>, </a:t>
            </a:r>
            <a:r>
              <a:rPr lang="en-US" sz="3800" dirty="0" smtClean="0"/>
              <a:t>2003)</a:t>
            </a:r>
          </a:p>
          <a:p>
            <a:endParaRPr lang="en-US" dirty="0"/>
          </a:p>
        </p:txBody>
      </p:sp>
      <p:sp>
        <p:nvSpPr>
          <p:cNvPr id="5" name="Slide Number Placeholder 4"/>
          <p:cNvSpPr>
            <a:spLocks noGrp="1"/>
          </p:cNvSpPr>
          <p:nvPr>
            <p:ph type="sldNum" sz="quarter" idx="12"/>
          </p:nvPr>
        </p:nvSpPr>
        <p:spPr/>
        <p:txBody>
          <a:bodyPr/>
          <a:lstStyle/>
          <a:p>
            <a:fld id="{63F6C8BF-4CE4-4BE7-8D83-558AE36A43C3}" type="slidenum">
              <a:rPr lang="en-US" smtClean="0"/>
              <a:pPr/>
              <a:t>19</a:t>
            </a:fld>
            <a:endParaRPr lang="en-US"/>
          </a:p>
        </p:txBody>
      </p:sp>
      <p:pic>
        <p:nvPicPr>
          <p:cNvPr id="6" name="Picture 5" descr="Screenshot 2016-03-17 01.59.26.png"/>
          <p:cNvPicPr>
            <a:picLocks noChangeAspect="1"/>
          </p:cNvPicPr>
          <p:nvPr/>
        </p:nvPicPr>
        <p:blipFill rotWithShape="1">
          <a:blip r:embed="rId2">
            <a:extLst>
              <a:ext uri="{28A0092B-C50C-407E-A947-70E740481C1C}">
                <a14:useLocalDpi xmlns:a14="http://schemas.microsoft.com/office/drawing/2010/main" val="0"/>
              </a:ext>
            </a:extLst>
          </a:blip>
          <a:srcRect l="44087"/>
          <a:stretch/>
        </p:blipFill>
        <p:spPr>
          <a:xfrm>
            <a:off x="5552972" y="1820780"/>
            <a:ext cx="3418795" cy="3505200"/>
          </a:xfrm>
          <a:prstGeom prst="rect">
            <a:avLst/>
          </a:prstGeom>
        </p:spPr>
      </p:pic>
      <p:sp>
        <p:nvSpPr>
          <p:cNvPr id="7" name="TextBox 6"/>
          <p:cNvSpPr txBox="1"/>
          <p:nvPr/>
        </p:nvSpPr>
        <p:spPr>
          <a:xfrm>
            <a:off x="7772400" y="6126163"/>
            <a:ext cx="1199367" cy="369332"/>
          </a:xfrm>
          <a:prstGeom prst="rect">
            <a:avLst/>
          </a:prstGeom>
          <a:noFill/>
        </p:spPr>
        <p:txBody>
          <a:bodyPr wrap="none" rtlCol="0">
            <a:spAutoFit/>
          </a:bodyPr>
          <a:lstStyle/>
          <a:p>
            <a:r>
              <a:rPr lang="en-US" dirty="0" smtClean="0"/>
              <a:t>JRC 2015</a:t>
            </a:r>
            <a:endParaRPr lang="en-US" dirty="0"/>
          </a:p>
        </p:txBody>
      </p:sp>
    </p:spTree>
    <p:extLst>
      <p:ext uri="{BB962C8B-B14F-4D97-AF65-F5344CB8AC3E}">
        <p14:creationId xmlns:p14="http://schemas.microsoft.com/office/powerpoint/2010/main" val="95940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Contents </a:t>
            </a:r>
            <a:endParaRPr lang="en-NZ" dirty="0"/>
          </a:p>
        </p:txBody>
      </p:sp>
      <p:sp>
        <p:nvSpPr>
          <p:cNvPr id="3" name="Content Placeholder 2"/>
          <p:cNvSpPr>
            <a:spLocks noGrp="1"/>
          </p:cNvSpPr>
          <p:nvPr>
            <p:ph idx="1"/>
          </p:nvPr>
        </p:nvSpPr>
        <p:spPr>
          <a:xfrm>
            <a:off x="628650" y="1825625"/>
            <a:ext cx="3917950" cy="4351338"/>
          </a:xfrm>
        </p:spPr>
        <p:txBody>
          <a:bodyPr/>
          <a:lstStyle/>
          <a:p>
            <a:r>
              <a:rPr lang="en-NZ" dirty="0" smtClean="0"/>
              <a:t>DATA Goal </a:t>
            </a:r>
          </a:p>
          <a:p>
            <a:r>
              <a:rPr lang="en-NZ" dirty="0" smtClean="0"/>
              <a:t>Recent Activities (From May – November 2016</a:t>
            </a:r>
          </a:p>
          <a:p>
            <a:r>
              <a:rPr lang="en-NZ" dirty="0" smtClean="0"/>
              <a:t>Publications</a:t>
            </a:r>
          </a:p>
          <a:p>
            <a:r>
              <a:rPr lang="en-NZ" dirty="0" smtClean="0"/>
              <a:t>Strategic Directions</a:t>
            </a:r>
          </a:p>
          <a:p>
            <a:endParaRPr lang="en-NZ" dirty="0"/>
          </a:p>
        </p:txBody>
      </p:sp>
      <p:sp>
        <p:nvSpPr>
          <p:cNvPr id="5" name="TextBox 4"/>
          <p:cNvSpPr txBox="1"/>
          <p:nvPr/>
        </p:nvSpPr>
        <p:spPr>
          <a:xfrm>
            <a:off x="4800601" y="1417638"/>
            <a:ext cx="3886200" cy="4759325"/>
          </a:xfrm>
          <a:prstGeom prst="rect">
            <a:avLst/>
          </a:prstGeom>
          <a:noFill/>
        </p:spPr>
        <p:txBody>
          <a:bodyPr wrap="square" rtlCol="0">
            <a:spAutoFit/>
          </a:bodyPr>
          <a:lstStyle/>
          <a:p>
            <a:r>
              <a:rPr lang="en-US" sz="2800" dirty="0"/>
              <a:t>The IRDR DATA project, in collaboration with </a:t>
            </a:r>
            <a:r>
              <a:rPr lang="en-US" sz="2800" u="sng" dirty="0">
                <a:hlinkClick r:id="rId2"/>
              </a:rPr>
              <a:t>CODATA</a:t>
            </a:r>
            <a:r>
              <a:rPr lang="en-US" sz="2800" dirty="0"/>
              <a:t> and the </a:t>
            </a:r>
            <a:r>
              <a:rPr lang="en-NZ" sz="2800" u="sng" dirty="0">
                <a:hlinkClick r:id="rId3"/>
              </a:rPr>
              <a:t>Task Group on Linked Open Data for Global Disaster Risk Research,</a:t>
            </a:r>
            <a:r>
              <a:rPr lang="en-NZ" sz="2800" dirty="0"/>
              <a:t> </a:t>
            </a:r>
            <a:r>
              <a:rPr lang="en-US" sz="2800" dirty="0"/>
              <a:t>is building a network of networks </a:t>
            </a:r>
            <a:r>
              <a:rPr lang="en-GB" sz="2800" dirty="0"/>
              <a:t>to reflect the data requirements in the </a:t>
            </a:r>
            <a:r>
              <a:rPr lang="en-GB" sz="2800" u="sng" dirty="0">
                <a:hlinkClick r:id="rId4"/>
              </a:rPr>
              <a:t>Sendai Framework</a:t>
            </a:r>
            <a:r>
              <a:rPr lang="en-GB" sz="2800" dirty="0"/>
              <a:t>. </a:t>
            </a:r>
            <a:endParaRPr lang="en-NZ" sz="2800" dirty="0"/>
          </a:p>
          <a:p>
            <a:endParaRPr lang="en-NZ" dirty="0"/>
          </a:p>
        </p:txBody>
      </p:sp>
    </p:spTree>
    <p:extLst>
      <p:ext uri="{BB962C8B-B14F-4D97-AF65-F5344CB8AC3E}">
        <p14:creationId xmlns:p14="http://schemas.microsoft.com/office/powerpoint/2010/main" val="8401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Strategic Direction</a:t>
            </a:r>
            <a:endParaRPr lang="en-NZ"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NZ" dirty="0" smtClean="0"/>
              <a:t>In the past, IRDR </a:t>
            </a:r>
            <a:r>
              <a:rPr lang="en-NZ" dirty="0"/>
              <a:t>Data focused its effort on issues related to the collection, storage and dissemination of disaster loss </a:t>
            </a:r>
            <a:r>
              <a:rPr lang="en-NZ" dirty="0" smtClean="0"/>
              <a:t>data. </a:t>
            </a:r>
          </a:p>
          <a:p>
            <a:r>
              <a:rPr lang="en-NZ" dirty="0" smtClean="0"/>
              <a:t>Need to reflect on indicators agreed </a:t>
            </a:r>
          </a:p>
          <a:p>
            <a:r>
              <a:rPr lang="en-NZ" dirty="0" smtClean="0"/>
              <a:t>Proposed aim: “network </a:t>
            </a:r>
            <a:r>
              <a:rPr lang="en-NZ" dirty="0"/>
              <a:t>of </a:t>
            </a:r>
            <a:r>
              <a:rPr lang="en-NZ" dirty="0" smtClean="0"/>
              <a:t>networks” </a:t>
            </a:r>
            <a:r>
              <a:rPr lang="en-NZ" dirty="0"/>
              <a:t>to reflect the data requirements in the Sendai Framework, </a:t>
            </a:r>
            <a:endParaRPr lang="en-NZ" dirty="0" smtClean="0"/>
          </a:p>
          <a:p>
            <a:pPr lvl="1"/>
            <a:r>
              <a:rPr lang="en-NZ" dirty="0" smtClean="0"/>
              <a:t>data </a:t>
            </a:r>
            <a:r>
              <a:rPr lang="en-NZ" dirty="0"/>
              <a:t>infrastructure for disaster research </a:t>
            </a:r>
            <a:r>
              <a:rPr lang="en-NZ" dirty="0" smtClean="0"/>
              <a:t>will </a:t>
            </a:r>
            <a:r>
              <a:rPr lang="en-NZ" dirty="0"/>
              <a:t>connect disaster related datasets of observations, analyses, statistics, etc., from multiple scientific disciplines. </a:t>
            </a:r>
            <a:endParaRPr lang="en-NZ" dirty="0" smtClean="0"/>
          </a:p>
          <a:p>
            <a:pPr lvl="1"/>
            <a:r>
              <a:rPr lang="en-NZ" dirty="0" smtClean="0"/>
              <a:t>By </a:t>
            </a:r>
            <a:r>
              <a:rPr lang="en-NZ" dirty="0"/>
              <a:t>linking to emerging research programmes it is hoped that this data will invite collaboration models using  social media and citizen participation</a:t>
            </a:r>
            <a:endParaRPr lang="en-NZ" dirty="0" smtClean="0"/>
          </a:p>
          <a:p>
            <a:r>
              <a:rPr lang="en-NZ" dirty="0" smtClean="0"/>
              <a:t>Global Platform </a:t>
            </a:r>
            <a:r>
              <a:rPr lang="en-NZ" dirty="0"/>
              <a:t>2017, </a:t>
            </a:r>
            <a:r>
              <a:rPr lang="en-NZ" dirty="0" smtClean="0"/>
              <a:t>joint </a:t>
            </a:r>
            <a:r>
              <a:rPr lang="en-NZ" dirty="0"/>
              <a:t>team-up with ICSU and IRDR </a:t>
            </a:r>
            <a:r>
              <a:rPr lang="en-NZ" dirty="0" smtClean="0"/>
              <a:t>for the </a:t>
            </a:r>
            <a:r>
              <a:rPr lang="en-NZ" dirty="0"/>
              <a:t>disaster </a:t>
            </a:r>
            <a:r>
              <a:rPr lang="en-NZ" dirty="0" smtClean="0"/>
              <a:t>data</a:t>
            </a:r>
            <a:r>
              <a:rPr lang="en-NZ" dirty="0"/>
              <a:t> </a:t>
            </a:r>
            <a:r>
              <a:rPr lang="en-NZ" dirty="0" smtClean="0"/>
              <a:t>and other thematic area. </a:t>
            </a:r>
            <a:endParaRPr lang="en-NZ" dirty="0"/>
          </a:p>
        </p:txBody>
      </p:sp>
      <p:pic>
        <p:nvPicPr>
          <p:cNvPr id="1025" name="Picture 1" descr="profile_mas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IbEiAIAAABDCJ2tvu6C-5ajLiILdmNhcmRfcGhvdG8qKGJmOWExNjYxYmU4MmRlNGY1ZmFhYTQ4M2VkNDA2ZThkZTk4YTQ0NTcwAfH3K2x64CVklIUkGpoxdCqzdF-p?sz=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rofile_mas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leard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_mas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Attach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leard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IbEiAIAAABDCJ2tvu6C-5ajLiILdmNhcmRfcGhvdG8qKGJmOWExNjYxYmU4MmRlNGY1ZmFhYTQ4M2VkNDA2ZThkZTk4YTQ0NTcwAfH3K2x64CVklIUkGpoxdCqzdF-p?sz=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eard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7144"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AIbEiAIAAABDCJ2tvu6C-5ajLiILdmNhcmRfcGhvdG8qKGJmOWExNjYxYmU4MmRlNGY1ZmFhYTQ4M2VkNDA2ZThkZTk4YTQ0NTcwAfH3K2x64CVklIUkGpoxdCqzdF-p?sz=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89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
            </a:r>
            <a:br>
              <a:rPr lang="en-NZ" b="1" dirty="0" smtClean="0"/>
            </a:br>
            <a:r>
              <a:rPr lang="en-NZ" b="1" dirty="0" smtClean="0"/>
              <a:t>Linked </a:t>
            </a:r>
            <a:r>
              <a:rPr lang="en-NZ" b="1" dirty="0"/>
              <a:t>Open Data for Global Disaster Risk </a:t>
            </a:r>
            <a:r>
              <a:rPr lang="en-NZ" b="1" dirty="0" smtClean="0"/>
              <a:t>Research (LODGD) of CODATA</a:t>
            </a:r>
            <a:r>
              <a:rPr lang="en-NZ" b="1" dirty="0"/>
              <a:t/>
            </a:r>
            <a:br>
              <a:rPr lang="en-NZ" b="1" dirty="0"/>
            </a:br>
            <a:r>
              <a:rPr lang="en-NZ" dirty="0" smtClean="0"/>
              <a:t> </a:t>
            </a:r>
            <a:endParaRPr lang="en-NZ" dirty="0"/>
          </a:p>
        </p:txBody>
      </p:sp>
      <p:sp>
        <p:nvSpPr>
          <p:cNvPr id="3" name="Content Placeholder 2"/>
          <p:cNvSpPr>
            <a:spLocks noGrp="1"/>
          </p:cNvSpPr>
          <p:nvPr>
            <p:ph idx="1"/>
          </p:nvPr>
        </p:nvSpPr>
        <p:spPr>
          <a:xfrm>
            <a:off x="520701" y="1766359"/>
            <a:ext cx="3765550" cy="4351338"/>
          </a:xfrm>
        </p:spPr>
        <p:txBody>
          <a:bodyPr>
            <a:normAutofit fontScale="92500" lnSpcReduction="10000"/>
          </a:bodyPr>
          <a:lstStyle/>
          <a:p>
            <a:r>
              <a:rPr lang="en-NZ" dirty="0" smtClean="0"/>
              <a:t>Bapon and Virginia nominated as Co-Chair for the LODGD</a:t>
            </a:r>
          </a:p>
          <a:p>
            <a:r>
              <a:rPr lang="en-NZ" dirty="0" smtClean="0"/>
              <a:t>Developed a research bid in partnership with LODGD which has been funded by CODATA (September 2016)</a:t>
            </a:r>
          </a:p>
          <a:p>
            <a:endParaRPr lang="en-NZ" dirty="0"/>
          </a:p>
        </p:txBody>
      </p:sp>
      <p:pic>
        <p:nvPicPr>
          <p:cNvPr id="4" name="Picture 3"/>
          <p:cNvPicPr>
            <a:picLocks noChangeAspect="1"/>
          </p:cNvPicPr>
          <p:nvPr/>
        </p:nvPicPr>
        <p:blipFill rotWithShape="1">
          <a:blip r:embed="rId2"/>
          <a:srcRect l="62481" t="10234" r="19603"/>
          <a:stretch/>
        </p:blipFill>
        <p:spPr>
          <a:xfrm>
            <a:off x="5890846" y="1690688"/>
            <a:ext cx="2679596" cy="5034906"/>
          </a:xfrm>
          <a:prstGeom prst="rect">
            <a:avLst/>
          </a:prstGeom>
        </p:spPr>
      </p:pic>
    </p:spTree>
    <p:extLst>
      <p:ext uri="{BB962C8B-B14F-4D97-AF65-F5344CB8AC3E}">
        <p14:creationId xmlns:p14="http://schemas.microsoft.com/office/powerpoint/2010/main" val="274984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CODATA LODGD co-chairs </a:t>
            </a:r>
            <a:endParaRPr lang="en-GB" dirty="0"/>
          </a:p>
        </p:txBody>
      </p:sp>
      <p:sp>
        <p:nvSpPr>
          <p:cNvPr id="3" name="Content Placeholder 2"/>
          <p:cNvSpPr>
            <a:spLocks noGrp="1"/>
          </p:cNvSpPr>
          <p:nvPr>
            <p:ph idx="1"/>
          </p:nvPr>
        </p:nvSpPr>
        <p:spPr>
          <a:xfrm>
            <a:off x="2121144" y="1535295"/>
            <a:ext cx="7022856" cy="4525963"/>
          </a:xfrm>
        </p:spPr>
        <p:txBody>
          <a:bodyPr>
            <a:noAutofit/>
          </a:bodyPr>
          <a:lstStyle/>
          <a:p>
            <a:pPr marL="0" indent="0" fontAlgn="t">
              <a:buNone/>
            </a:pPr>
            <a:r>
              <a:rPr lang="en-GB" sz="1800" b="1" dirty="0" err="1">
                <a:solidFill>
                  <a:srgbClr val="333333"/>
                </a:solidFill>
                <a:latin typeface="Arial" panose="020B0604020202020204" pitchFamily="34" charset="0"/>
                <a:cs typeface="Arial" panose="020B0604020202020204" pitchFamily="34" charset="0"/>
              </a:rPr>
              <a:t>Guoqing</a:t>
            </a:r>
            <a:r>
              <a:rPr lang="en-GB" sz="1800" b="1" dirty="0">
                <a:solidFill>
                  <a:srgbClr val="333333"/>
                </a:solidFill>
                <a:latin typeface="Arial" panose="020B0604020202020204" pitchFamily="34" charset="0"/>
                <a:cs typeface="Arial" panose="020B0604020202020204" pitchFamily="34" charset="0"/>
              </a:rPr>
              <a:t> Li</a:t>
            </a:r>
            <a:endParaRPr lang="en-GB" sz="1800" dirty="0">
              <a:solidFill>
                <a:srgbClr val="333333"/>
              </a:solidFill>
              <a:latin typeface="Arial" panose="020B0604020202020204" pitchFamily="34" charset="0"/>
              <a:cs typeface="Arial" panose="020B0604020202020204" pitchFamily="34" charset="0"/>
            </a:endParaRPr>
          </a:p>
          <a:p>
            <a:pPr fontAlgn="t"/>
            <a:r>
              <a:rPr lang="en-GB" sz="1800" dirty="0">
                <a:solidFill>
                  <a:srgbClr val="333333"/>
                </a:solidFill>
                <a:latin typeface="Arial" panose="020B0604020202020204" pitchFamily="34" charset="0"/>
                <a:cs typeface="Arial" panose="020B0604020202020204" pitchFamily="34" charset="0"/>
              </a:rPr>
              <a:t>Institute of Remote Sensing and Digital Earth, China</a:t>
            </a:r>
          </a:p>
          <a:p>
            <a:pPr fontAlgn="t"/>
            <a:r>
              <a:rPr lang="en-GB" sz="1800" dirty="0" smtClean="0">
                <a:solidFill>
                  <a:srgbClr val="333333"/>
                </a:solidFill>
                <a:latin typeface="Arial" panose="020B0604020202020204" pitchFamily="34" charset="0"/>
                <a:cs typeface="Arial" panose="020B0604020202020204" pitchFamily="34" charset="0"/>
              </a:rPr>
              <a:t>Extensive </a:t>
            </a:r>
            <a:r>
              <a:rPr lang="en-GB" sz="1800" dirty="0">
                <a:solidFill>
                  <a:srgbClr val="333333"/>
                </a:solidFill>
                <a:latin typeface="Arial" panose="020B0604020202020204" pitchFamily="34" charset="0"/>
                <a:cs typeface="Arial" panose="020B0604020202020204" pitchFamily="34" charset="0"/>
              </a:rPr>
              <a:t>knowledge and experience with remote sensing, spatial data infrastructure and disaster data management. Long time service in international organizations, such as CEOS, GEOSS, APN and ICSU. Now he is in the second term to serve as ICSU/WDS SC member. </a:t>
            </a:r>
          </a:p>
          <a:p>
            <a:pPr marL="0" indent="0">
              <a:buNone/>
            </a:pPr>
            <a:r>
              <a:rPr lang="en-GB" sz="1800" b="1" dirty="0"/>
              <a:t>Carol Song</a:t>
            </a:r>
          </a:p>
          <a:p>
            <a:r>
              <a:rPr lang="en-GB" sz="1800" dirty="0"/>
              <a:t>Rosen Centre for Advance Computing, Purdue University, US</a:t>
            </a:r>
          </a:p>
          <a:p>
            <a:r>
              <a:rPr lang="en-GB" sz="1800" dirty="0" smtClean="0"/>
              <a:t>Extensive </a:t>
            </a:r>
            <a:r>
              <a:rPr lang="en-GB" sz="1800" dirty="0"/>
              <a:t>knowledge and experience with cyber infrastructure technology and information systems. Served as Chair of XD Service Provider Forum and advisory board member to NSF XSEDE. Principal investigator in various data centric research projects (drought information network, climate change impact on agriculture, global scale geospatial data </a:t>
            </a:r>
            <a:r>
              <a:rPr lang="en-GB" sz="1800" dirty="0" err="1"/>
              <a:t>GeoShare</a:t>
            </a:r>
            <a:r>
              <a:rPr lang="en-GB" sz="1800" dirty="0"/>
              <a:t>, and data infrastructure building blocks, </a:t>
            </a:r>
            <a:r>
              <a:rPr lang="en-GB" sz="1800" dirty="0" err="1"/>
              <a:t>etc</a:t>
            </a:r>
            <a:r>
              <a:rPr lang="en-GB" sz="1800" dirty="0"/>
              <a:t>).</a:t>
            </a:r>
          </a:p>
        </p:txBody>
      </p:sp>
      <p:sp>
        <p:nvSpPr>
          <p:cNvPr id="4" name="Slide Number Placeholder 3"/>
          <p:cNvSpPr>
            <a:spLocks noGrp="1"/>
          </p:cNvSpPr>
          <p:nvPr>
            <p:ph type="sldNum" sz="quarter" idx="12"/>
          </p:nvPr>
        </p:nvSpPr>
        <p:spPr/>
        <p:txBody>
          <a:bodyPr/>
          <a:lstStyle/>
          <a:p>
            <a:fld id="{97E6DB8E-6F96-0345-BEFD-CB5705155C6B}" type="slidenum">
              <a:rPr lang="en-US" smtClean="0"/>
              <a:pPr/>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63" y="1535296"/>
            <a:ext cx="1489981" cy="157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43" y="3673642"/>
            <a:ext cx="1521301" cy="204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026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97E6DB8E-6F96-0345-BEFD-CB5705155C6B}" type="slidenum">
              <a:rPr lang="en-US" smtClean="0"/>
              <a:pPr/>
              <a:t>5</a:t>
            </a:fld>
            <a:endParaRPr lang="en-US"/>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4457" t="22059" r="23781" b="20673"/>
          <a:stretch/>
        </p:blipFill>
        <p:spPr bwMode="auto">
          <a:xfrm>
            <a:off x="181410" y="551145"/>
            <a:ext cx="8962590" cy="557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83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NZ" sz="3000" dirty="0">
                <a:solidFill>
                  <a:prstClr val="black"/>
                </a:solidFill>
                <a:latin typeface="Arial" panose="020B0604020202020204" pitchFamily="34" charset="0"/>
                <a:cs typeface="Arial" panose="020B0604020202020204" pitchFamily="34" charset="0"/>
              </a:rPr>
              <a:t>In partnership with CODATA IRDR presentation at Data loss project paper to the </a:t>
            </a:r>
            <a:r>
              <a:rPr lang="en-NZ" sz="3000" dirty="0" err="1">
                <a:solidFill>
                  <a:prstClr val="black"/>
                </a:solidFill>
                <a:latin typeface="Arial" panose="020B0604020202020204" pitchFamily="34" charset="0"/>
                <a:cs typeface="Arial" panose="020B0604020202020204" pitchFamily="34" charset="0"/>
              </a:rPr>
              <a:t>SciDataCon</a:t>
            </a:r>
            <a:r>
              <a:rPr lang="en-NZ" sz="3000" dirty="0">
                <a:solidFill>
                  <a:prstClr val="black"/>
                </a:solidFill>
                <a:latin typeface="Arial" panose="020B0604020202020204" pitchFamily="34" charset="0"/>
                <a:cs typeface="Arial" panose="020B0604020202020204" pitchFamily="34" charset="0"/>
              </a:rPr>
              <a:t> </a:t>
            </a:r>
            <a:r>
              <a:rPr lang="en-NZ" sz="3000" dirty="0" smtClean="0">
                <a:solidFill>
                  <a:prstClr val="black"/>
                </a:solidFill>
                <a:latin typeface="Arial" panose="020B0604020202020204" pitchFamily="34" charset="0"/>
                <a:cs typeface="Arial" panose="020B0604020202020204" pitchFamily="34" charset="0"/>
              </a:rPr>
              <a:t/>
            </a:r>
            <a:br>
              <a:rPr lang="en-NZ" sz="3000" dirty="0" smtClean="0">
                <a:solidFill>
                  <a:prstClr val="black"/>
                </a:solidFill>
                <a:latin typeface="Arial" panose="020B0604020202020204" pitchFamily="34" charset="0"/>
                <a:cs typeface="Arial" panose="020B0604020202020204" pitchFamily="34" charset="0"/>
              </a:rPr>
            </a:br>
            <a:r>
              <a:rPr lang="en-NZ" sz="3000" dirty="0" smtClean="0">
                <a:solidFill>
                  <a:prstClr val="black"/>
                </a:solidFill>
                <a:latin typeface="Arial" panose="020B0604020202020204" pitchFamily="34" charset="0"/>
                <a:cs typeface="Arial" panose="020B0604020202020204" pitchFamily="34" charset="0"/>
              </a:rPr>
              <a:t>September </a:t>
            </a:r>
            <a:r>
              <a:rPr lang="en-NZ" sz="3000" dirty="0">
                <a:solidFill>
                  <a:prstClr val="black"/>
                </a:solidFill>
                <a:latin typeface="Arial" panose="020B0604020202020204" pitchFamily="34" charset="0"/>
                <a:cs typeface="Arial" panose="020B0604020202020204" pitchFamily="34" charset="0"/>
              </a:rPr>
              <a:t>12-13, </a:t>
            </a:r>
            <a:r>
              <a:rPr lang="en-NZ" sz="3000" dirty="0" smtClean="0">
                <a:solidFill>
                  <a:prstClr val="black"/>
                </a:solidFill>
                <a:latin typeface="Arial" panose="020B0604020202020204" pitchFamily="34" charset="0"/>
                <a:cs typeface="Arial" panose="020B0604020202020204" pitchFamily="34" charset="0"/>
              </a:rPr>
              <a:t>2016</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7E6DB8E-6F96-0345-BEFD-CB5705155C6B}" type="slidenum">
              <a:rPr lang="en-US" smtClean="0"/>
              <a:pPr/>
              <a:t>6</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36" t="21875" r="16652" b="16254"/>
          <a:stretch/>
        </p:blipFill>
        <p:spPr bwMode="auto">
          <a:xfrm>
            <a:off x="1122946" y="1600199"/>
            <a:ext cx="6481011"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757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22" t="19379" r="32064" b="6250"/>
          <a:stretch/>
        </p:blipFill>
        <p:spPr bwMode="auto">
          <a:xfrm>
            <a:off x="0" y="0"/>
            <a:ext cx="5657850" cy="693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03452" y="4801462"/>
            <a:ext cx="3200400" cy="1200329"/>
          </a:xfrm>
          <a:prstGeom prst="rect">
            <a:avLst/>
          </a:prstGeom>
        </p:spPr>
        <p:txBody>
          <a:bodyPr wrap="square">
            <a:spAutoFit/>
          </a:bodyPr>
          <a:lstStyle/>
          <a:p>
            <a:pPr algn="ctr"/>
            <a:r>
              <a:rPr lang="en-GB" dirty="0">
                <a:solidFill>
                  <a:prstClr val="black"/>
                </a:solidFill>
                <a:hlinkClick r:id="rId3"/>
              </a:rPr>
              <a:t>http://</a:t>
            </a:r>
            <a:r>
              <a:rPr lang="en-GB" dirty="0" smtClean="0">
                <a:solidFill>
                  <a:prstClr val="black"/>
                </a:solidFill>
                <a:hlinkClick r:id="rId3"/>
              </a:rPr>
              <a:t>www.undatarevolution.org/wp-content/uploads/2014/11/A-World-That-Counts.pdf</a:t>
            </a:r>
            <a:r>
              <a:rPr lang="en-GB" dirty="0" smtClean="0">
                <a:solidFill>
                  <a:prstClr val="black"/>
                </a:solidFill>
              </a:rPr>
              <a:t> </a:t>
            </a:r>
            <a:endParaRPr lang="en-GB" dirty="0">
              <a:solidFill>
                <a:prstClr val="black"/>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734" y="818273"/>
            <a:ext cx="30178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721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97E6DB8E-6F96-0345-BEFD-CB5705155C6B}" type="slidenum">
              <a:rPr lang="en-US" smtClean="0">
                <a:solidFill>
                  <a:prstClr val="black"/>
                </a:solidFill>
              </a:rPr>
              <a:pPr/>
              <a:t>8</a:t>
            </a:fld>
            <a:endParaRPr lang="en-US">
              <a:solidFill>
                <a:prstClr val="black"/>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24" t="19325" r="16398" b="8171"/>
          <a:stretch/>
        </p:blipFill>
        <p:spPr bwMode="auto">
          <a:xfrm>
            <a:off x="0" y="-38101"/>
            <a:ext cx="9144000" cy="689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84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E6DB8E-6F96-0345-BEFD-CB5705155C6B}" type="slidenum">
              <a:rPr lang="en-US" smtClean="0"/>
              <a:pPr/>
              <a:t>9</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04" t="21875" r="16528" b="14693"/>
          <a:stretch/>
        </p:blipFill>
        <p:spPr bwMode="auto">
          <a:xfrm>
            <a:off x="962526" y="397042"/>
            <a:ext cx="7593503" cy="547436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9520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648</TotalTime>
  <Words>793</Words>
  <Application>Microsoft Office PowerPoint</Application>
  <PresentationFormat>On-screen Show (4:3)</PresentationFormat>
  <Paragraphs>79</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12_Office Theme</vt:lpstr>
      <vt:lpstr>Disaster Loss Data (DATA)</vt:lpstr>
      <vt:lpstr>Contents </vt:lpstr>
      <vt:lpstr> Linked Open Data for Global Disaster Risk Research (LODGD) of CODATA  </vt:lpstr>
      <vt:lpstr>CODATA LODGD co-chairs </vt:lpstr>
      <vt:lpstr>PowerPoint Presentation</vt:lpstr>
      <vt:lpstr>In partnership with CODATA IRDR presentation at Data loss project paper to the SciDataCon  September 12-13, 2016</vt:lpstr>
      <vt:lpstr>PowerPoint Presentation</vt:lpstr>
      <vt:lpstr>PowerPoint Presentation</vt:lpstr>
      <vt:lpstr>PowerPoint Presentation</vt:lpstr>
      <vt:lpstr>LODGD- White Paper </vt:lpstr>
      <vt:lpstr>Task Group Outputs - 1 </vt:lpstr>
      <vt:lpstr>Task Group Outputs - 2</vt:lpstr>
      <vt:lpstr>PowerPoint Presentation</vt:lpstr>
      <vt:lpstr>PowerPoint Presentation</vt:lpstr>
      <vt:lpstr>Paper, Book Chapters and Policy Brief </vt:lpstr>
      <vt:lpstr>Strategic Direction</vt:lpstr>
      <vt:lpstr>PowerPoint Presentation</vt:lpstr>
      <vt:lpstr>Research Gaps</vt:lpstr>
      <vt:lpstr>Research Gaps</vt:lpstr>
      <vt:lpstr>Strategic Direction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Rajib</dc:creator>
  <cp:lastModifiedBy>user5</cp:lastModifiedBy>
  <cp:revision>62</cp:revision>
  <dcterms:created xsi:type="dcterms:W3CDTF">2016-08-21T07:08:18Z</dcterms:created>
  <dcterms:modified xsi:type="dcterms:W3CDTF">2016-11-29T01:22:21Z</dcterms:modified>
</cp:coreProperties>
</file>