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15"/>
  </p:notesMasterIdLst>
  <p:sldIdLst>
    <p:sldId id="261" r:id="rId2"/>
    <p:sldId id="264" r:id="rId3"/>
    <p:sldId id="290" r:id="rId4"/>
    <p:sldId id="291" r:id="rId5"/>
    <p:sldId id="292" r:id="rId6"/>
    <p:sldId id="293" r:id="rId7"/>
    <p:sldId id="295" r:id="rId8"/>
    <p:sldId id="296" r:id="rId9"/>
    <p:sldId id="294" r:id="rId10"/>
    <p:sldId id="298" r:id="rId11"/>
    <p:sldId id="297" r:id="rId12"/>
    <p:sldId id="299" r:id="rId13"/>
    <p:sldId id="300" r:id="rId1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4742"/>
    <a:srgbClr val="281F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1656" y="-3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C3D2DE-0B03-4389-9EC7-E558C05EB65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de-DE"/>
        </a:p>
      </dgm:t>
    </dgm:pt>
    <dgm:pt modelId="{855AD5A7-55CB-4AB6-9223-B8F67C9E82CE}">
      <dgm:prSet phldrT="[Text]"/>
      <dgm:spPr/>
      <dgm:t>
        <a:bodyPr/>
        <a:lstStyle/>
        <a:p>
          <a:r>
            <a:rPr lang="en-US" dirty="0" smtClean="0"/>
            <a:t>Survey of of existing literature, data, models, and methods</a:t>
          </a:r>
          <a:endParaRPr lang="de-DE" dirty="0"/>
        </a:p>
      </dgm:t>
    </dgm:pt>
    <dgm:pt modelId="{2DBBD96C-A48E-4943-ABAE-91A563252E1D}" type="parTrans" cxnId="{2221D840-184F-4D2A-85BF-7C371D09D889}">
      <dgm:prSet/>
      <dgm:spPr/>
      <dgm:t>
        <a:bodyPr/>
        <a:lstStyle/>
        <a:p>
          <a:endParaRPr lang="de-DE"/>
        </a:p>
      </dgm:t>
    </dgm:pt>
    <dgm:pt modelId="{E00B7451-F16A-48BF-A65C-D8506BD66C23}" type="sibTrans" cxnId="{2221D840-184F-4D2A-85BF-7C371D09D889}">
      <dgm:prSet/>
      <dgm:spPr/>
      <dgm:t>
        <a:bodyPr/>
        <a:lstStyle/>
        <a:p>
          <a:endParaRPr lang="de-DE"/>
        </a:p>
      </dgm:t>
    </dgm:pt>
    <dgm:pt modelId="{0A6D06FD-B5A0-47CC-8B8B-11C19D071A55}">
      <dgm:prSet phldrT="[Text]"/>
      <dgm:spPr/>
      <dgm:t>
        <a:bodyPr/>
        <a:lstStyle/>
        <a:p>
          <a:r>
            <a:rPr lang="de-DE" dirty="0" smtClean="0"/>
            <a:t>For </a:t>
          </a:r>
          <a:r>
            <a:rPr lang="de-DE" dirty="0" err="1" smtClean="0"/>
            <a:t>compilation</a:t>
          </a:r>
          <a:r>
            <a:rPr lang="de-DE" dirty="0" smtClean="0"/>
            <a:t> into web-based framework and into ontology and taxonomy model</a:t>
          </a:r>
          <a:endParaRPr lang="de-DE" dirty="0"/>
        </a:p>
      </dgm:t>
    </dgm:pt>
    <dgm:pt modelId="{F1DFAAC6-D13C-46D6-87C3-0B0EFD1AF39A}" type="parTrans" cxnId="{9A60BEB7-4890-4665-AB17-3892F69499DE}">
      <dgm:prSet/>
      <dgm:spPr/>
      <dgm:t>
        <a:bodyPr/>
        <a:lstStyle/>
        <a:p>
          <a:endParaRPr lang="de-DE"/>
        </a:p>
      </dgm:t>
    </dgm:pt>
    <dgm:pt modelId="{AC68987B-ED75-48D3-90A9-D856645FCF14}" type="sibTrans" cxnId="{9A60BEB7-4890-4665-AB17-3892F69499DE}">
      <dgm:prSet/>
      <dgm:spPr/>
      <dgm:t>
        <a:bodyPr/>
        <a:lstStyle/>
        <a:p>
          <a:endParaRPr lang="de-DE"/>
        </a:p>
      </dgm:t>
    </dgm:pt>
    <dgm:pt modelId="{08F4FF87-8611-464E-AB95-32608025520D}">
      <dgm:prSet phldrT="[Text]"/>
      <dgm:spPr/>
      <dgm:t>
        <a:bodyPr/>
        <a:lstStyle/>
        <a:p>
          <a:r>
            <a:rPr lang="de-DE" dirty="0" smtClean="0"/>
            <a:t>Development of web-based framework, ontology, semantic wiki</a:t>
          </a:r>
          <a:endParaRPr lang="de-DE" dirty="0"/>
        </a:p>
      </dgm:t>
    </dgm:pt>
    <dgm:pt modelId="{69FC5F21-2812-4093-A931-CAF4843F4807}" type="parTrans" cxnId="{97AE5E5E-458D-4EB2-9615-6906F4959212}">
      <dgm:prSet/>
      <dgm:spPr/>
      <dgm:t>
        <a:bodyPr/>
        <a:lstStyle/>
        <a:p>
          <a:endParaRPr lang="de-DE"/>
        </a:p>
      </dgm:t>
    </dgm:pt>
    <dgm:pt modelId="{9B28B4BD-2B1C-42DE-B1D9-1CBD3FFBA9FB}" type="sibTrans" cxnId="{97AE5E5E-458D-4EB2-9615-6906F4959212}">
      <dgm:prSet/>
      <dgm:spPr/>
      <dgm:t>
        <a:bodyPr/>
        <a:lstStyle/>
        <a:p>
          <a:endParaRPr lang="de-DE"/>
        </a:p>
      </dgm:t>
    </dgm:pt>
    <dgm:pt modelId="{059D5EFE-0655-40A6-BD2F-7973D473AC5E}">
      <dgm:prSet phldrT="[Text]"/>
      <dgm:spPr/>
      <dgm:t>
        <a:bodyPr/>
        <a:lstStyle/>
        <a:p>
          <a:r>
            <a:rPr lang="de-DE" dirty="0" smtClean="0"/>
            <a:t>To provide a methodology for the description of methods, data, frameworks, etc. and to allow for the classification of approaches and concepts via a structured and rational manner. </a:t>
          </a:r>
          <a:endParaRPr lang="de-DE" dirty="0"/>
        </a:p>
      </dgm:t>
    </dgm:pt>
    <dgm:pt modelId="{EA454793-7D5B-47D9-962C-423C6456E6B5}" type="parTrans" cxnId="{EEB58690-8675-4AFA-AC14-3D3E25170D3D}">
      <dgm:prSet/>
      <dgm:spPr/>
      <dgm:t>
        <a:bodyPr/>
        <a:lstStyle/>
        <a:p>
          <a:endParaRPr lang="de-DE"/>
        </a:p>
      </dgm:t>
    </dgm:pt>
    <dgm:pt modelId="{C4CB9382-7099-48CE-B76C-05533BC9C4E9}" type="sibTrans" cxnId="{EEB58690-8675-4AFA-AC14-3D3E25170D3D}">
      <dgm:prSet/>
      <dgm:spPr/>
      <dgm:t>
        <a:bodyPr/>
        <a:lstStyle/>
        <a:p>
          <a:endParaRPr lang="de-DE"/>
        </a:p>
      </dgm:t>
    </dgm:pt>
    <dgm:pt modelId="{AFCE0322-4A07-4D2F-840F-27AE8521B266}">
      <dgm:prSet phldrT="[Text]"/>
      <dgm:spPr/>
      <dgm:t>
        <a:bodyPr/>
        <a:lstStyle/>
        <a:p>
          <a:r>
            <a:rPr lang="de-DE" dirty="0" smtClean="0"/>
            <a:t>Development of information and data drilldown tools</a:t>
          </a:r>
          <a:endParaRPr lang="de-DE" dirty="0"/>
        </a:p>
      </dgm:t>
    </dgm:pt>
    <dgm:pt modelId="{46F8491B-1B28-447A-9E45-98BAB2441F59}" type="parTrans" cxnId="{2EBFE454-61C5-4544-8E86-972DAC90ACAF}">
      <dgm:prSet/>
      <dgm:spPr/>
      <dgm:t>
        <a:bodyPr/>
        <a:lstStyle/>
        <a:p>
          <a:endParaRPr lang="de-DE"/>
        </a:p>
      </dgm:t>
    </dgm:pt>
    <dgm:pt modelId="{D26A3227-183B-4C15-9746-A84E6795903A}" type="sibTrans" cxnId="{2EBFE454-61C5-4544-8E86-972DAC90ACAF}">
      <dgm:prSet/>
      <dgm:spPr/>
      <dgm:t>
        <a:bodyPr/>
        <a:lstStyle/>
        <a:p>
          <a:endParaRPr lang="de-DE"/>
        </a:p>
      </dgm:t>
    </dgm:pt>
    <dgm:pt modelId="{152D1BD9-75D9-4F50-9380-A07C80A2F22C}">
      <dgm:prSet phldrT="[Text]"/>
      <dgm:spPr/>
      <dgm:t>
        <a:bodyPr/>
        <a:lstStyle/>
        <a:p>
          <a:r>
            <a:rPr lang="de-DE" dirty="0" smtClean="0"/>
            <a:t>To make all resources within ontology and taxonomy model available via the web using drilldown tools utilized to filter information based on selectable criteria  </a:t>
          </a:r>
          <a:endParaRPr lang="de-DE" dirty="0"/>
        </a:p>
      </dgm:t>
    </dgm:pt>
    <dgm:pt modelId="{A7C80B06-6097-4435-ABAD-98F20C6D58D6}" type="parTrans" cxnId="{F49DFEB0-DAB8-4B61-873A-453578FC07B3}">
      <dgm:prSet/>
      <dgm:spPr/>
      <dgm:t>
        <a:bodyPr/>
        <a:lstStyle/>
        <a:p>
          <a:endParaRPr lang="de-DE"/>
        </a:p>
      </dgm:t>
    </dgm:pt>
    <dgm:pt modelId="{B41FDFB0-9048-47A1-99FB-15335D8C9DBD}" type="sibTrans" cxnId="{F49DFEB0-DAB8-4B61-873A-453578FC07B3}">
      <dgm:prSet/>
      <dgm:spPr/>
      <dgm:t>
        <a:bodyPr/>
        <a:lstStyle/>
        <a:p>
          <a:endParaRPr lang="de-DE"/>
        </a:p>
      </dgm:t>
    </dgm:pt>
    <dgm:pt modelId="{BF9990E0-8685-4796-9CB5-FB7EBFD56783}" type="pres">
      <dgm:prSet presAssocID="{47C3D2DE-0B03-4389-9EC7-E558C05EB657}" presName="Name0" presStyleCnt="0">
        <dgm:presLayoutVars>
          <dgm:dir/>
          <dgm:animLvl val="lvl"/>
          <dgm:resizeHandles val="exact"/>
        </dgm:presLayoutVars>
      </dgm:prSet>
      <dgm:spPr/>
      <dgm:t>
        <a:bodyPr/>
        <a:lstStyle/>
        <a:p>
          <a:endParaRPr lang="de-DE"/>
        </a:p>
      </dgm:t>
    </dgm:pt>
    <dgm:pt modelId="{4D358592-711F-F644-915E-BC5C6925896F}" type="pres">
      <dgm:prSet presAssocID="{AFCE0322-4A07-4D2F-840F-27AE8521B266}" presName="boxAndChildren" presStyleCnt="0"/>
      <dgm:spPr/>
    </dgm:pt>
    <dgm:pt modelId="{95930A39-E4FA-DA4E-A411-788596F9654E}" type="pres">
      <dgm:prSet presAssocID="{AFCE0322-4A07-4D2F-840F-27AE8521B266}" presName="parentTextBox" presStyleLbl="node1" presStyleIdx="0" presStyleCnt="3"/>
      <dgm:spPr/>
      <dgm:t>
        <a:bodyPr/>
        <a:lstStyle/>
        <a:p>
          <a:endParaRPr lang="en-US"/>
        </a:p>
      </dgm:t>
    </dgm:pt>
    <dgm:pt modelId="{DCA88816-7630-724A-90AF-0A12872EE0E4}" type="pres">
      <dgm:prSet presAssocID="{AFCE0322-4A07-4D2F-840F-27AE8521B266}" presName="entireBox" presStyleLbl="node1" presStyleIdx="0" presStyleCnt="3"/>
      <dgm:spPr/>
      <dgm:t>
        <a:bodyPr/>
        <a:lstStyle/>
        <a:p>
          <a:endParaRPr lang="en-US"/>
        </a:p>
      </dgm:t>
    </dgm:pt>
    <dgm:pt modelId="{FB68D03B-2520-3A45-8F5B-FCB23AAA4628}" type="pres">
      <dgm:prSet presAssocID="{AFCE0322-4A07-4D2F-840F-27AE8521B266}" presName="descendantBox" presStyleCnt="0"/>
      <dgm:spPr/>
    </dgm:pt>
    <dgm:pt modelId="{F61808B0-17CF-7348-98DF-A7C70494BAEE}" type="pres">
      <dgm:prSet presAssocID="{152D1BD9-75D9-4F50-9380-A07C80A2F22C}" presName="childTextBox" presStyleLbl="fgAccFollowNode1" presStyleIdx="0" presStyleCnt="3">
        <dgm:presLayoutVars>
          <dgm:bulletEnabled val="1"/>
        </dgm:presLayoutVars>
      </dgm:prSet>
      <dgm:spPr/>
      <dgm:t>
        <a:bodyPr/>
        <a:lstStyle/>
        <a:p>
          <a:endParaRPr lang="en-US"/>
        </a:p>
      </dgm:t>
    </dgm:pt>
    <dgm:pt modelId="{FE4E4F9E-5322-41B2-AB14-1CB47C250C26}" type="pres">
      <dgm:prSet presAssocID="{9B28B4BD-2B1C-42DE-B1D9-1CBD3FFBA9FB}" presName="sp" presStyleCnt="0"/>
      <dgm:spPr/>
    </dgm:pt>
    <dgm:pt modelId="{C2B4EA51-C37E-4515-A901-EB28EADA7EB7}" type="pres">
      <dgm:prSet presAssocID="{08F4FF87-8611-464E-AB95-32608025520D}" presName="arrowAndChildren" presStyleCnt="0"/>
      <dgm:spPr/>
    </dgm:pt>
    <dgm:pt modelId="{22B709A6-DB89-4878-9B98-9AEFEBFA4956}" type="pres">
      <dgm:prSet presAssocID="{08F4FF87-8611-464E-AB95-32608025520D}" presName="parentTextArrow" presStyleLbl="node1" presStyleIdx="0" presStyleCnt="3"/>
      <dgm:spPr/>
      <dgm:t>
        <a:bodyPr/>
        <a:lstStyle/>
        <a:p>
          <a:endParaRPr lang="de-DE"/>
        </a:p>
      </dgm:t>
    </dgm:pt>
    <dgm:pt modelId="{0EF2E0E9-081A-47CC-AD7F-57511414B41A}" type="pres">
      <dgm:prSet presAssocID="{08F4FF87-8611-464E-AB95-32608025520D}" presName="arrow" presStyleLbl="node1" presStyleIdx="1" presStyleCnt="3"/>
      <dgm:spPr/>
      <dgm:t>
        <a:bodyPr/>
        <a:lstStyle/>
        <a:p>
          <a:endParaRPr lang="de-DE"/>
        </a:p>
      </dgm:t>
    </dgm:pt>
    <dgm:pt modelId="{10C3375B-DB8A-4372-9E79-87E9CC2CA847}" type="pres">
      <dgm:prSet presAssocID="{08F4FF87-8611-464E-AB95-32608025520D}" presName="descendantArrow" presStyleCnt="0"/>
      <dgm:spPr/>
    </dgm:pt>
    <dgm:pt modelId="{20DAC62F-0A8E-42EE-8735-5F654A31951B}" type="pres">
      <dgm:prSet presAssocID="{059D5EFE-0655-40A6-BD2F-7973D473AC5E}" presName="childTextArrow" presStyleLbl="fgAccFollowNode1" presStyleIdx="1" presStyleCnt="3">
        <dgm:presLayoutVars>
          <dgm:bulletEnabled val="1"/>
        </dgm:presLayoutVars>
      </dgm:prSet>
      <dgm:spPr/>
      <dgm:t>
        <a:bodyPr/>
        <a:lstStyle/>
        <a:p>
          <a:endParaRPr lang="de-DE"/>
        </a:p>
      </dgm:t>
    </dgm:pt>
    <dgm:pt modelId="{516CAB17-4380-4011-B860-59663DDCCC06}" type="pres">
      <dgm:prSet presAssocID="{E00B7451-F16A-48BF-A65C-D8506BD66C23}" presName="sp" presStyleCnt="0"/>
      <dgm:spPr/>
    </dgm:pt>
    <dgm:pt modelId="{0F71BFEE-9095-47C1-88C0-AF4187722776}" type="pres">
      <dgm:prSet presAssocID="{855AD5A7-55CB-4AB6-9223-B8F67C9E82CE}" presName="arrowAndChildren" presStyleCnt="0"/>
      <dgm:spPr/>
    </dgm:pt>
    <dgm:pt modelId="{AAA526E9-45E0-4F10-BE66-FB362465E962}" type="pres">
      <dgm:prSet presAssocID="{855AD5A7-55CB-4AB6-9223-B8F67C9E82CE}" presName="parentTextArrow" presStyleLbl="node1" presStyleIdx="1" presStyleCnt="3"/>
      <dgm:spPr/>
      <dgm:t>
        <a:bodyPr/>
        <a:lstStyle/>
        <a:p>
          <a:endParaRPr lang="de-DE"/>
        </a:p>
      </dgm:t>
    </dgm:pt>
    <dgm:pt modelId="{F40A84DF-1FA5-4638-9B1C-7FE13B5F9B4B}" type="pres">
      <dgm:prSet presAssocID="{855AD5A7-55CB-4AB6-9223-B8F67C9E82CE}" presName="arrow" presStyleLbl="node1" presStyleIdx="2" presStyleCnt="3" custLinFactNeighborX="-32143" custLinFactNeighborY="-7459"/>
      <dgm:spPr/>
      <dgm:t>
        <a:bodyPr/>
        <a:lstStyle/>
        <a:p>
          <a:endParaRPr lang="de-DE"/>
        </a:p>
      </dgm:t>
    </dgm:pt>
    <dgm:pt modelId="{EE7D0587-1C74-4172-AF46-DFBB9BFA3A4C}" type="pres">
      <dgm:prSet presAssocID="{855AD5A7-55CB-4AB6-9223-B8F67C9E82CE}" presName="descendantArrow" presStyleCnt="0"/>
      <dgm:spPr/>
    </dgm:pt>
    <dgm:pt modelId="{748AED17-0E09-4AE9-BEBC-72B453FD5DC7}" type="pres">
      <dgm:prSet presAssocID="{0A6D06FD-B5A0-47CC-8B8B-11C19D071A55}" presName="childTextArrow" presStyleLbl="fgAccFollowNode1" presStyleIdx="2" presStyleCnt="3">
        <dgm:presLayoutVars>
          <dgm:bulletEnabled val="1"/>
        </dgm:presLayoutVars>
      </dgm:prSet>
      <dgm:spPr/>
      <dgm:t>
        <a:bodyPr/>
        <a:lstStyle/>
        <a:p>
          <a:endParaRPr lang="de-DE"/>
        </a:p>
      </dgm:t>
    </dgm:pt>
  </dgm:ptLst>
  <dgm:cxnLst>
    <dgm:cxn modelId="{35153239-7251-2E4D-A30E-1F4036641C00}" type="presOf" srcId="{855AD5A7-55CB-4AB6-9223-B8F67C9E82CE}" destId="{F40A84DF-1FA5-4638-9B1C-7FE13B5F9B4B}" srcOrd="1" destOrd="0" presId="urn:microsoft.com/office/officeart/2005/8/layout/process4"/>
    <dgm:cxn modelId="{62E20FAC-80F6-2C45-BAB1-649F21E63536}" type="presOf" srcId="{0A6D06FD-B5A0-47CC-8B8B-11C19D071A55}" destId="{748AED17-0E09-4AE9-BEBC-72B453FD5DC7}" srcOrd="0" destOrd="0" presId="urn:microsoft.com/office/officeart/2005/8/layout/process4"/>
    <dgm:cxn modelId="{2221D840-184F-4D2A-85BF-7C371D09D889}" srcId="{47C3D2DE-0B03-4389-9EC7-E558C05EB657}" destId="{855AD5A7-55CB-4AB6-9223-B8F67C9E82CE}" srcOrd="0" destOrd="0" parTransId="{2DBBD96C-A48E-4943-ABAE-91A563252E1D}" sibTransId="{E00B7451-F16A-48BF-A65C-D8506BD66C23}"/>
    <dgm:cxn modelId="{B810379C-7EC9-334C-A341-C70EBEF78DEE}" type="presOf" srcId="{AFCE0322-4A07-4D2F-840F-27AE8521B266}" destId="{95930A39-E4FA-DA4E-A411-788596F9654E}" srcOrd="0" destOrd="0" presId="urn:microsoft.com/office/officeart/2005/8/layout/process4"/>
    <dgm:cxn modelId="{3D7DAB58-169E-EB4C-AE79-1F20465E15FC}" type="presOf" srcId="{059D5EFE-0655-40A6-BD2F-7973D473AC5E}" destId="{20DAC62F-0A8E-42EE-8735-5F654A31951B}" srcOrd="0" destOrd="0" presId="urn:microsoft.com/office/officeart/2005/8/layout/process4"/>
    <dgm:cxn modelId="{0E1F5EC1-D266-D147-AB43-96EEF6809F6A}" type="presOf" srcId="{47C3D2DE-0B03-4389-9EC7-E558C05EB657}" destId="{BF9990E0-8685-4796-9CB5-FB7EBFD56783}" srcOrd="0" destOrd="0" presId="urn:microsoft.com/office/officeart/2005/8/layout/process4"/>
    <dgm:cxn modelId="{F49DFEB0-DAB8-4B61-873A-453578FC07B3}" srcId="{AFCE0322-4A07-4D2F-840F-27AE8521B266}" destId="{152D1BD9-75D9-4F50-9380-A07C80A2F22C}" srcOrd="0" destOrd="0" parTransId="{A7C80B06-6097-4435-ABAD-98F20C6D58D6}" sibTransId="{B41FDFB0-9048-47A1-99FB-15335D8C9DBD}"/>
    <dgm:cxn modelId="{2EBFE454-61C5-4544-8E86-972DAC90ACAF}" srcId="{47C3D2DE-0B03-4389-9EC7-E558C05EB657}" destId="{AFCE0322-4A07-4D2F-840F-27AE8521B266}" srcOrd="2" destOrd="0" parTransId="{46F8491B-1B28-447A-9E45-98BAB2441F59}" sibTransId="{D26A3227-183B-4C15-9746-A84E6795903A}"/>
    <dgm:cxn modelId="{A4361AB8-7A05-3E4D-80F9-EFF61F7033EB}" type="presOf" srcId="{08F4FF87-8611-464E-AB95-32608025520D}" destId="{22B709A6-DB89-4878-9B98-9AEFEBFA4956}" srcOrd="0" destOrd="0" presId="urn:microsoft.com/office/officeart/2005/8/layout/process4"/>
    <dgm:cxn modelId="{EEB58690-8675-4AFA-AC14-3D3E25170D3D}" srcId="{08F4FF87-8611-464E-AB95-32608025520D}" destId="{059D5EFE-0655-40A6-BD2F-7973D473AC5E}" srcOrd="0" destOrd="0" parTransId="{EA454793-7D5B-47D9-962C-423C6456E6B5}" sibTransId="{C4CB9382-7099-48CE-B76C-05533BC9C4E9}"/>
    <dgm:cxn modelId="{9A60BEB7-4890-4665-AB17-3892F69499DE}" srcId="{855AD5A7-55CB-4AB6-9223-B8F67C9E82CE}" destId="{0A6D06FD-B5A0-47CC-8B8B-11C19D071A55}" srcOrd="0" destOrd="0" parTransId="{F1DFAAC6-D13C-46D6-87C3-0B0EFD1AF39A}" sibTransId="{AC68987B-ED75-48D3-90A9-D856645FCF14}"/>
    <dgm:cxn modelId="{BDE1EDD8-5C7E-2C41-8722-5AFD1F6A0B82}" type="presOf" srcId="{152D1BD9-75D9-4F50-9380-A07C80A2F22C}" destId="{F61808B0-17CF-7348-98DF-A7C70494BAEE}" srcOrd="0" destOrd="0" presId="urn:microsoft.com/office/officeart/2005/8/layout/process4"/>
    <dgm:cxn modelId="{3305C353-B02D-1942-9824-7893BA1E1010}" type="presOf" srcId="{08F4FF87-8611-464E-AB95-32608025520D}" destId="{0EF2E0E9-081A-47CC-AD7F-57511414B41A}" srcOrd="1" destOrd="0" presId="urn:microsoft.com/office/officeart/2005/8/layout/process4"/>
    <dgm:cxn modelId="{365A245E-1094-3C4D-A734-2BCD13D02152}" type="presOf" srcId="{855AD5A7-55CB-4AB6-9223-B8F67C9E82CE}" destId="{AAA526E9-45E0-4F10-BE66-FB362465E962}" srcOrd="0" destOrd="0" presId="urn:microsoft.com/office/officeart/2005/8/layout/process4"/>
    <dgm:cxn modelId="{97AE5E5E-458D-4EB2-9615-6906F4959212}" srcId="{47C3D2DE-0B03-4389-9EC7-E558C05EB657}" destId="{08F4FF87-8611-464E-AB95-32608025520D}" srcOrd="1" destOrd="0" parTransId="{69FC5F21-2812-4093-A931-CAF4843F4807}" sibTransId="{9B28B4BD-2B1C-42DE-B1D9-1CBD3FFBA9FB}"/>
    <dgm:cxn modelId="{5187F8AD-1055-894D-AED2-123A58F669F3}" type="presOf" srcId="{AFCE0322-4A07-4D2F-840F-27AE8521B266}" destId="{DCA88816-7630-724A-90AF-0A12872EE0E4}" srcOrd="1" destOrd="0" presId="urn:microsoft.com/office/officeart/2005/8/layout/process4"/>
    <dgm:cxn modelId="{2BA3D234-F231-D543-96D2-FDAC49D42503}" type="presParOf" srcId="{BF9990E0-8685-4796-9CB5-FB7EBFD56783}" destId="{4D358592-711F-F644-915E-BC5C6925896F}" srcOrd="0" destOrd="0" presId="urn:microsoft.com/office/officeart/2005/8/layout/process4"/>
    <dgm:cxn modelId="{9133C660-E886-B047-96B4-5E60081F3BCE}" type="presParOf" srcId="{4D358592-711F-F644-915E-BC5C6925896F}" destId="{95930A39-E4FA-DA4E-A411-788596F9654E}" srcOrd="0" destOrd="0" presId="urn:microsoft.com/office/officeart/2005/8/layout/process4"/>
    <dgm:cxn modelId="{C2221B7A-F9D7-3846-9172-54408EE01CDC}" type="presParOf" srcId="{4D358592-711F-F644-915E-BC5C6925896F}" destId="{DCA88816-7630-724A-90AF-0A12872EE0E4}" srcOrd="1" destOrd="0" presId="urn:microsoft.com/office/officeart/2005/8/layout/process4"/>
    <dgm:cxn modelId="{91C1735B-E7E8-534A-AF44-0411A1C01D91}" type="presParOf" srcId="{4D358592-711F-F644-915E-BC5C6925896F}" destId="{FB68D03B-2520-3A45-8F5B-FCB23AAA4628}" srcOrd="2" destOrd="0" presId="urn:microsoft.com/office/officeart/2005/8/layout/process4"/>
    <dgm:cxn modelId="{E224680A-47C3-0F42-8F88-18CCD37F5DCD}" type="presParOf" srcId="{FB68D03B-2520-3A45-8F5B-FCB23AAA4628}" destId="{F61808B0-17CF-7348-98DF-A7C70494BAEE}" srcOrd="0" destOrd="0" presId="urn:microsoft.com/office/officeart/2005/8/layout/process4"/>
    <dgm:cxn modelId="{10A9F270-3AB7-C845-8555-29708C10DB3C}" type="presParOf" srcId="{BF9990E0-8685-4796-9CB5-FB7EBFD56783}" destId="{FE4E4F9E-5322-41B2-AB14-1CB47C250C26}" srcOrd="1" destOrd="0" presId="urn:microsoft.com/office/officeart/2005/8/layout/process4"/>
    <dgm:cxn modelId="{AF77800E-27CF-2149-9768-CEF5B47AB305}" type="presParOf" srcId="{BF9990E0-8685-4796-9CB5-FB7EBFD56783}" destId="{C2B4EA51-C37E-4515-A901-EB28EADA7EB7}" srcOrd="2" destOrd="0" presId="urn:microsoft.com/office/officeart/2005/8/layout/process4"/>
    <dgm:cxn modelId="{B2CE1107-FE4F-7640-A3A9-72528A9C4836}" type="presParOf" srcId="{C2B4EA51-C37E-4515-A901-EB28EADA7EB7}" destId="{22B709A6-DB89-4878-9B98-9AEFEBFA4956}" srcOrd="0" destOrd="0" presId="urn:microsoft.com/office/officeart/2005/8/layout/process4"/>
    <dgm:cxn modelId="{B6E9DAA2-6E6F-9443-B44B-5C28B85B1489}" type="presParOf" srcId="{C2B4EA51-C37E-4515-A901-EB28EADA7EB7}" destId="{0EF2E0E9-081A-47CC-AD7F-57511414B41A}" srcOrd="1" destOrd="0" presId="urn:microsoft.com/office/officeart/2005/8/layout/process4"/>
    <dgm:cxn modelId="{0DDD0AD4-7C13-4B4C-A211-8A2F88529F5B}" type="presParOf" srcId="{C2B4EA51-C37E-4515-A901-EB28EADA7EB7}" destId="{10C3375B-DB8A-4372-9E79-87E9CC2CA847}" srcOrd="2" destOrd="0" presId="urn:microsoft.com/office/officeart/2005/8/layout/process4"/>
    <dgm:cxn modelId="{9A93E726-787C-344E-BBDA-491C81E8D242}" type="presParOf" srcId="{10C3375B-DB8A-4372-9E79-87E9CC2CA847}" destId="{20DAC62F-0A8E-42EE-8735-5F654A31951B}" srcOrd="0" destOrd="0" presId="urn:microsoft.com/office/officeart/2005/8/layout/process4"/>
    <dgm:cxn modelId="{3CE375DD-3503-154D-AF7B-49A175AC0DA1}" type="presParOf" srcId="{BF9990E0-8685-4796-9CB5-FB7EBFD56783}" destId="{516CAB17-4380-4011-B860-59663DDCCC06}" srcOrd="3" destOrd="0" presId="urn:microsoft.com/office/officeart/2005/8/layout/process4"/>
    <dgm:cxn modelId="{A84E14DC-A798-9A4C-84CC-857DAC291C6D}" type="presParOf" srcId="{BF9990E0-8685-4796-9CB5-FB7EBFD56783}" destId="{0F71BFEE-9095-47C1-88C0-AF4187722776}" srcOrd="4" destOrd="0" presId="urn:microsoft.com/office/officeart/2005/8/layout/process4"/>
    <dgm:cxn modelId="{CF48630A-8FD8-A944-98C6-962BA0BDDA11}" type="presParOf" srcId="{0F71BFEE-9095-47C1-88C0-AF4187722776}" destId="{AAA526E9-45E0-4F10-BE66-FB362465E962}" srcOrd="0" destOrd="0" presId="urn:microsoft.com/office/officeart/2005/8/layout/process4"/>
    <dgm:cxn modelId="{AC59A712-5AAD-A040-8F46-C1DC8DF5424A}" type="presParOf" srcId="{0F71BFEE-9095-47C1-88C0-AF4187722776}" destId="{F40A84DF-1FA5-4638-9B1C-7FE13B5F9B4B}" srcOrd="1" destOrd="0" presId="urn:microsoft.com/office/officeart/2005/8/layout/process4"/>
    <dgm:cxn modelId="{2279575B-8A81-3345-BE49-57B103D303A0}" type="presParOf" srcId="{0F71BFEE-9095-47C1-88C0-AF4187722776}" destId="{EE7D0587-1C74-4172-AF46-DFBB9BFA3A4C}" srcOrd="2" destOrd="0" presId="urn:microsoft.com/office/officeart/2005/8/layout/process4"/>
    <dgm:cxn modelId="{B9963959-0095-4A48-B07E-1D2590F478D0}" type="presParOf" srcId="{EE7D0587-1C74-4172-AF46-DFBB9BFA3A4C}" destId="{748AED17-0E09-4AE9-BEBC-72B453FD5DC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88816-7630-724A-90AF-0A12872EE0E4}">
      <dsp:nvSpPr>
        <dsp:cNvPr id="0" name=""/>
        <dsp:cNvSpPr/>
      </dsp:nvSpPr>
      <dsp:spPr>
        <a:xfrm>
          <a:off x="0" y="3848500"/>
          <a:ext cx="8295218" cy="12631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de-DE" sz="2400" kern="1200" dirty="0" smtClean="0"/>
            <a:t>Development of information and data drilldown tools</a:t>
          </a:r>
          <a:endParaRPr lang="de-DE" sz="2400" kern="1200" dirty="0"/>
        </a:p>
      </dsp:txBody>
      <dsp:txXfrm>
        <a:off x="0" y="3848500"/>
        <a:ext cx="8295218" cy="682108"/>
      </dsp:txXfrm>
    </dsp:sp>
    <dsp:sp modelId="{F61808B0-17CF-7348-98DF-A7C70494BAEE}">
      <dsp:nvSpPr>
        <dsp:cNvPr id="0" name=""/>
        <dsp:cNvSpPr/>
      </dsp:nvSpPr>
      <dsp:spPr>
        <a:xfrm>
          <a:off x="0" y="4505345"/>
          <a:ext cx="8295218" cy="5810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de-DE" sz="1600" kern="1200" dirty="0" smtClean="0"/>
            <a:t>To make all resources within ontology and taxonomy model available via the web using drilldown tools utilized to filter information based on selectable criteria  </a:t>
          </a:r>
          <a:endParaRPr lang="de-DE" sz="1600" kern="1200" dirty="0"/>
        </a:p>
      </dsp:txBody>
      <dsp:txXfrm>
        <a:off x="0" y="4505345"/>
        <a:ext cx="8295218" cy="581055"/>
      </dsp:txXfrm>
    </dsp:sp>
    <dsp:sp modelId="{0EF2E0E9-081A-47CC-AD7F-57511414B41A}">
      <dsp:nvSpPr>
        <dsp:cNvPr id="0" name=""/>
        <dsp:cNvSpPr/>
      </dsp:nvSpPr>
      <dsp:spPr>
        <a:xfrm rot="10800000">
          <a:off x="0" y="1924702"/>
          <a:ext cx="8295218" cy="194274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de-DE" sz="2400" kern="1200" dirty="0" smtClean="0"/>
            <a:t>Development of web-based framework, ontology, semantic wiki</a:t>
          </a:r>
          <a:endParaRPr lang="de-DE" sz="2400" kern="1200" dirty="0"/>
        </a:p>
      </dsp:txBody>
      <dsp:txXfrm rot="-10800000">
        <a:off x="0" y="1924702"/>
        <a:ext cx="8295218" cy="681903"/>
      </dsp:txXfrm>
    </dsp:sp>
    <dsp:sp modelId="{20DAC62F-0A8E-42EE-8735-5F654A31951B}">
      <dsp:nvSpPr>
        <dsp:cNvPr id="0" name=""/>
        <dsp:cNvSpPr/>
      </dsp:nvSpPr>
      <dsp:spPr>
        <a:xfrm>
          <a:off x="0" y="2606605"/>
          <a:ext cx="8295218" cy="5808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de-DE" sz="1600" kern="1200" dirty="0" smtClean="0"/>
            <a:t>To provide a methodology for the description of methods, data, frameworks, etc. and to allow for the classification of approaches and concepts via a structured and rational manner. </a:t>
          </a:r>
          <a:endParaRPr lang="de-DE" sz="1600" kern="1200" dirty="0"/>
        </a:p>
      </dsp:txBody>
      <dsp:txXfrm>
        <a:off x="0" y="2606605"/>
        <a:ext cx="8295218" cy="580881"/>
      </dsp:txXfrm>
    </dsp:sp>
    <dsp:sp modelId="{F40A84DF-1FA5-4638-9B1C-7FE13B5F9B4B}">
      <dsp:nvSpPr>
        <dsp:cNvPr id="0" name=""/>
        <dsp:cNvSpPr/>
      </dsp:nvSpPr>
      <dsp:spPr>
        <a:xfrm rot="10800000">
          <a:off x="0" y="0"/>
          <a:ext cx="8295218" cy="194274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Survey of of existing literature, data, models, and methods</a:t>
          </a:r>
          <a:endParaRPr lang="de-DE" sz="2400" kern="1200" dirty="0"/>
        </a:p>
      </dsp:txBody>
      <dsp:txXfrm rot="-10800000">
        <a:off x="0" y="0"/>
        <a:ext cx="8295218" cy="681903"/>
      </dsp:txXfrm>
    </dsp:sp>
    <dsp:sp modelId="{748AED17-0E09-4AE9-BEBC-72B453FD5DC7}">
      <dsp:nvSpPr>
        <dsp:cNvPr id="0" name=""/>
        <dsp:cNvSpPr/>
      </dsp:nvSpPr>
      <dsp:spPr>
        <a:xfrm>
          <a:off x="0" y="682807"/>
          <a:ext cx="8295218" cy="5808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de-DE" sz="1600" kern="1200" dirty="0" smtClean="0"/>
            <a:t>For </a:t>
          </a:r>
          <a:r>
            <a:rPr lang="de-DE" sz="1600" kern="1200" dirty="0" err="1" smtClean="0"/>
            <a:t>compilation</a:t>
          </a:r>
          <a:r>
            <a:rPr lang="de-DE" sz="1600" kern="1200" dirty="0" smtClean="0"/>
            <a:t> into web-based framework and into ontology and taxonomy model</a:t>
          </a:r>
          <a:endParaRPr lang="de-DE" sz="1600" kern="1200" dirty="0"/>
        </a:p>
      </dsp:txBody>
      <dsp:txXfrm>
        <a:off x="0" y="682807"/>
        <a:ext cx="8295218" cy="5808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928EB9E8-0CB7-481E-88F3-2AD21DACFE3F}" type="datetimeFigureOut">
              <a:rPr lang="en-US"/>
              <a:pPr>
                <a:defRPr/>
              </a:pPr>
              <a:t>11/4/12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88AD7A67-5891-4B8F-B5CF-65141EDF27EA}" type="slidenum">
              <a:rPr lang="en-US"/>
              <a:pPr>
                <a:defRPr/>
              </a:pPr>
              <a:t>‹#›</a:t>
            </a:fld>
            <a:endParaRPr lang="en-US"/>
          </a:p>
        </p:txBody>
      </p:sp>
    </p:spTree>
    <p:extLst>
      <p:ext uri="{BB962C8B-B14F-4D97-AF65-F5344CB8AC3E}">
        <p14:creationId xmlns:p14="http://schemas.microsoft.com/office/powerpoint/2010/main" val="40998486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preventionweb.ne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S PGothic" pitchFamily="34" charset="-128"/>
                <a:cs typeface="ＭＳ Ｐゴシック" charset="0"/>
              </a:rPr>
              <a:t>Aim of the presentation: present a tool which is able to dynamically organize a complex knowledge domain: deconstruct this knowledge into some core constructs, put it into a structure which is generated endemic from this research field based on literature and peer discussions</a:t>
            </a:r>
            <a:endParaRPr lang="de-DE" sz="1200" kern="1200" dirty="0" smtClean="0">
              <a:solidFill>
                <a:schemeClr val="tx1"/>
              </a:solidFill>
              <a:effectLst/>
              <a:latin typeface="Arial" charset="0"/>
              <a:ea typeface="MS PGothic" pitchFamily="34" charset="-128"/>
              <a:cs typeface="ＭＳ Ｐゴシック" charset="0"/>
            </a:endParaRPr>
          </a:p>
          <a:p>
            <a:r>
              <a:rPr lang="en-US" sz="1200" kern="1200" dirty="0" smtClean="0">
                <a:solidFill>
                  <a:schemeClr val="tx1"/>
                </a:solidFill>
                <a:effectLst/>
                <a:latin typeface="Arial" charset="0"/>
                <a:ea typeface="MS PGothic" pitchFamily="34" charset="-128"/>
                <a:cs typeface="ＭＳ Ｐゴシック" charset="0"/>
              </a:rPr>
              <a:t>So just one comment in advance: this wiki has been developed by researchers coming from different disciplines but concerning informational science we are all lay people concerning informational science.</a:t>
            </a:r>
            <a:endParaRPr lang="de-DE" sz="1200" kern="1200" dirty="0" smtClean="0">
              <a:solidFill>
                <a:schemeClr val="tx1"/>
              </a:solidFill>
              <a:effectLst/>
              <a:latin typeface="Arial" charset="0"/>
              <a:ea typeface="MS PGothic" pitchFamily="34"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88AD7A67-5891-4B8F-B5CF-65141EDF27EA}" type="slidenum">
              <a:rPr lang="en-US" smtClean="0"/>
              <a:pPr>
                <a:defRPr/>
              </a:pPr>
              <a:t>1</a:t>
            </a:fld>
            <a:endParaRPr lang="en-US"/>
          </a:p>
        </p:txBody>
      </p:sp>
    </p:spTree>
    <p:extLst>
      <p:ext uri="{BB962C8B-B14F-4D97-AF65-F5344CB8AC3E}">
        <p14:creationId xmlns:p14="http://schemas.microsoft.com/office/powerpoint/2010/main" val="64358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None/>
            </a:pPr>
            <a:r>
              <a:rPr lang="en-US" dirty="0" smtClean="0"/>
              <a:t>--Development</a:t>
            </a:r>
            <a:r>
              <a:rPr lang="en-US" baseline="0" dirty="0" smtClean="0"/>
              <a:t> of universal metrics for measurement remains a challenge</a:t>
            </a:r>
            <a:r>
              <a:rPr lang="en-US" sz="1200" kern="1200" dirty="0" smtClean="0">
                <a:solidFill>
                  <a:schemeClr val="tx1"/>
                </a:solidFill>
                <a:effectLst/>
                <a:latin typeface="+mn-lt"/>
                <a:ea typeface="MS PGothic" pitchFamily="34" charset="-128"/>
                <a:cs typeface="ＭＳ Ｐゴシック" charset="0"/>
              </a:rPr>
              <a:t> due to the ever-present definitional ambiguity of the concepts, the dynamic nature of their components, and changing scales of analysis (temporal and spatial).</a:t>
            </a:r>
            <a:r>
              <a:rPr lang="en-US" dirty="0" smtClean="0">
                <a:effectLst/>
              </a:rPr>
              <a:t> </a:t>
            </a:r>
            <a:endParaRPr lang="en-US" dirty="0" smtClean="0"/>
          </a:p>
          <a:p>
            <a:pPr eaLnBrk="1" hangingPunct="1">
              <a:spcBef>
                <a:spcPct val="0"/>
              </a:spcBef>
            </a:pPr>
            <a:r>
              <a:rPr lang="en-US" dirty="0" smtClean="0"/>
              <a:t>--</a:t>
            </a:r>
            <a:r>
              <a:rPr lang="en-US" sz="1200" kern="1200" dirty="0" smtClean="0">
                <a:solidFill>
                  <a:schemeClr val="tx1"/>
                </a:solidFill>
                <a:effectLst/>
                <a:latin typeface="+mn-lt"/>
                <a:ea typeface="MS PGothic" pitchFamily="34" charset="-128"/>
                <a:cs typeface="ＭＳ Ｐゴシック" charset="0"/>
              </a:rPr>
              <a:t>In addition, various </a:t>
            </a:r>
            <a:r>
              <a:rPr lang="en-GB" sz="1200" kern="1200" dirty="0" smtClean="0">
                <a:solidFill>
                  <a:schemeClr val="tx1"/>
                </a:solidFill>
                <a:effectLst/>
                <a:latin typeface="+mn-lt"/>
                <a:ea typeface="MS PGothic" pitchFamily="34" charset="-128"/>
                <a:cs typeface="ＭＳ Ｐゴシック" charset="0"/>
              </a:rPr>
              <a:t>issues related to data availability and knowledge integration exist. </a:t>
            </a:r>
          </a:p>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S PGothic" pitchFamily="34" charset="-128"/>
                <a:cs typeface="ＭＳ Ｐゴシック" charset="0"/>
              </a:rPr>
              <a:t>--There is currently no centralized information source that focuses explicitly on data, methods, current and past research initiatives, theory, and ancillary information that may be helpful for researchers and risk managers to better understand and measure social vulnerability and resilience using bottom-up, regional, and contextually specific approaches. </a:t>
            </a:r>
          </a:p>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S PGothic" pitchFamily="34" charset="-128"/>
                <a:cs typeface="ＭＳ Ｐゴシック" charset="0"/>
              </a:rPr>
              <a:t>OBJECTIVES</a:t>
            </a:r>
          </a:p>
          <a:p>
            <a:pPr marL="0" indent="0">
              <a:spcBef>
                <a:spcPct val="20000"/>
              </a:spcBef>
              <a:buFont typeface="Lucida Grande" pitchFamily="-84" charset="0"/>
              <a:buNone/>
            </a:pPr>
            <a:r>
              <a:rPr lang="en-GB" sz="1200" dirty="0" smtClean="0"/>
              <a:t>--To provide a common platform integration of knowledge and theory that includes data identification and retrieval capabilities, access to key literature and resources pertinent to the field.</a:t>
            </a:r>
            <a:r>
              <a:rPr lang="en-US" sz="1200" dirty="0" smtClean="0"/>
              <a:t> </a:t>
            </a:r>
          </a:p>
          <a:p>
            <a:pPr marL="0" indent="0">
              <a:spcBef>
                <a:spcPct val="20000"/>
              </a:spcBef>
              <a:buFont typeface="Lucida Grande" pitchFamily="-84" charset="0"/>
              <a:buNone/>
            </a:pPr>
            <a:r>
              <a:rPr lang="en-US" sz="1200" dirty="0" smtClean="0"/>
              <a:t>--Develop a uniform ontology that allows the annotation of key categories and properties of vulnerability, so that they can be made comparable and easily accessible at a glance</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ＭＳ Ｐゴシック" charset="0"/>
            </a:endParaRPr>
          </a:p>
          <a:p>
            <a:pPr eaLnBrk="1" hangingPunct="1">
              <a:spcBef>
                <a:spcPct val="0"/>
              </a:spcBef>
            </a:pPr>
            <a:endParaRPr lang="en-US" dirty="0" smtClean="0"/>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ＭＳ Ｐゴシック" charset="0"/>
            </a:endParaRPr>
          </a:p>
          <a:p>
            <a:pPr eaLnBrk="1" hangingPunct="1">
              <a:spcBef>
                <a:spcPct val="0"/>
              </a:spcBef>
            </a:pP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a:lstStyle/>
          <a:p>
            <a:fld id="{963A32FB-319C-4B00-BB9A-059522421449}"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None/>
            </a:pPr>
            <a:r>
              <a:rPr lang="en-US" sz="1200" kern="1200" dirty="0" smtClean="0">
                <a:solidFill>
                  <a:schemeClr val="tx1"/>
                </a:solidFill>
                <a:effectLst/>
                <a:latin typeface="+mn-lt"/>
                <a:ea typeface="MS PGothic" pitchFamily="34" charset="-128"/>
                <a:cs typeface="ＭＳ Ｐゴシック" charset="0"/>
              </a:rPr>
              <a:t>--A common platform will be developed to integrate and facilitate the dissemination of information to promote data identification, access, interoperability, and the sharing of key sources of information on social vulnerability and resilience throughout the world. The project will identify and link to experts, institutions, and programs that focus on social vulnerability assessments, and it is intended that the work will utilize existing information portals to leverage their database design and information-sharing standards.</a:t>
            </a:r>
            <a:r>
              <a:rPr lang="en-US" dirty="0" smtClean="0">
                <a:effectLst/>
              </a:rPr>
              <a:t> </a:t>
            </a:r>
            <a:r>
              <a:rPr lang="en-GB" sz="1200" kern="1200" dirty="0" smtClean="0">
                <a:solidFill>
                  <a:schemeClr val="tx1"/>
                </a:solidFill>
                <a:effectLst/>
                <a:latin typeface="+mn-lt"/>
                <a:ea typeface="MS PGothic" pitchFamily="34" charset="-128"/>
                <a:cs typeface="ＭＳ Ｐゴシック" charset="0"/>
              </a:rPr>
              <a:t> </a:t>
            </a:r>
            <a:endParaRPr lang="en-US" sz="1200" kern="1200" dirty="0" smtClean="0">
              <a:solidFill>
                <a:schemeClr val="tx1"/>
              </a:solidFill>
              <a:effectLst/>
              <a:latin typeface="+mn-lt"/>
              <a:ea typeface="MS PGothic" pitchFamily="34" charset="-128"/>
              <a:cs typeface="ＭＳ Ｐゴシック" charset="0"/>
            </a:endParaRPr>
          </a:p>
          <a:p>
            <a:pPr eaLnBrk="1" hangingPunct="1">
              <a:spcBef>
                <a:spcPct val="0"/>
              </a:spcBef>
            </a:pP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a:lstStyle/>
          <a:p>
            <a:fld id="{963A32FB-319C-4B00-BB9A-059522421449}"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0"/>
              </a:rPr>
              <a:t>--These systems include the adoption and further development upon the Karlsruhe Institute of Technology’s </a:t>
            </a:r>
            <a:r>
              <a:rPr lang="en-US" sz="1200" kern="1200" dirty="0" err="1" smtClean="0">
                <a:solidFill>
                  <a:schemeClr val="tx1"/>
                </a:solidFill>
                <a:effectLst/>
                <a:latin typeface="+mn-lt"/>
                <a:ea typeface="MS PGothic" pitchFamily="34" charset="-128"/>
                <a:cs typeface="ＭＳ Ｐゴシック" charset="0"/>
              </a:rPr>
              <a:t>Vuwiki</a:t>
            </a:r>
            <a:r>
              <a:rPr lang="en-US" sz="1200" kern="1200" dirty="0" smtClean="0">
                <a:solidFill>
                  <a:schemeClr val="tx1"/>
                </a:solidFill>
                <a:effectLst/>
                <a:latin typeface="+mn-lt"/>
                <a:ea typeface="MS PGothic" pitchFamily="34" charset="-128"/>
                <a:cs typeface="ＭＳ Ｐゴシック" charset="0"/>
              </a:rPr>
              <a:t> (</a:t>
            </a:r>
            <a:r>
              <a:rPr lang="en-US" sz="1200" kern="1200" dirty="0" err="1" smtClean="0">
                <a:solidFill>
                  <a:schemeClr val="tx1"/>
                </a:solidFill>
                <a:effectLst/>
                <a:latin typeface="+mn-lt"/>
                <a:ea typeface="MS PGothic" pitchFamily="34" charset="-128"/>
                <a:cs typeface="ＭＳ Ｐゴシック" charset="0"/>
              </a:rPr>
              <a:t>www.vuwiki.org</a:t>
            </a:r>
            <a:r>
              <a:rPr lang="en-US" sz="1200" kern="1200" dirty="0" smtClean="0">
                <a:solidFill>
                  <a:schemeClr val="tx1"/>
                </a:solidFill>
                <a:effectLst/>
                <a:latin typeface="+mn-lt"/>
                <a:ea typeface="MS PGothic" pitchFamily="34" charset="-128"/>
                <a:cs typeface="ＭＳ Ｐゴシック" charset="0"/>
              </a:rPr>
              <a:t>) framework and database due to its ontology and taxonomy based information storing and retrieval structure as well as the use of UNISDR’s </a:t>
            </a:r>
            <a:r>
              <a:rPr lang="en-US" sz="1200" kern="1200" dirty="0" err="1" smtClean="0">
                <a:solidFill>
                  <a:schemeClr val="tx1"/>
                </a:solidFill>
                <a:effectLst/>
                <a:latin typeface="+mn-lt"/>
                <a:ea typeface="MS PGothic" pitchFamily="34" charset="-128"/>
                <a:cs typeface="ＭＳ Ｐゴシック" charset="0"/>
              </a:rPr>
              <a:t>PreventionWeb</a:t>
            </a:r>
            <a:r>
              <a:rPr lang="en-US" sz="1200" kern="1200" dirty="0" smtClean="0">
                <a:solidFill>
                  <a:schemeClr val="tx1"/>
                </a:solidFill>
                <a:effectLst/>
                <a:latin typeface="+mn-lt"/>
                <a:ea typeface="MS PGothic" pitchFamily="34" charset="-128"/>
                <a:cs typeface="ＭＳ Ｐゴシック" charset="0"/>
              </a:rPr>
              <a:t> platform (</a:t>
            </a:r>
            <a:r>
              <a:rPr lang="en-US" sz="1200" u="sng" kern="1200" dirty="0" smtClean="0">
                <a:solidFill>
                  <a:schemeClr val="tx1"/>
                </a:solidFill>
                <a:effectLst/>
                <a:latin typeface="+mn-lt"/>
                <a:ea typeface="MS PGothic" pitchFamily="34" charset="-128"/>
                <a:cs typeface="ＭＳ Ｐゴシック" charset="0"/>
                <a:hlinkClick r:id="rId3"/>
              </a:rPr>
              <a:t>www.preventionweb.net</a:t>
            </a:r>
            <a:r>
              <a:rPr lang="en-US" sz="1200" kern="1200" dirty="0" smtClean="0">
                <a:solidFill>
                  <a:schemeClr val="tx1"/>
                </a:solidFill>
                <a:effectLst/>
                <a:latin typeface="+mn-lt"/>
                <a:ea typeface="MS PGothic" pitchFamily="34" charset="-128"/>
                <a:cs typeface="ＭＳ Ｐゴシック" charset="0"/>
              </a:rPr>
              <a:t>) to facilitate widespread exposure and knowledge-base utilization. </a:t>
            </a:r>
          </a:p>
          <a:p>
            <a:r>
              <a:rPr lang="en-US" sz="1200" kern="1200" dirty="0" smtClean="0">
                <a:solidFill>
                  <a:schemeClr val="tx1"/>
                </a:solidFill>
                <a:effectLst/>
                <a:latin typeface="+mn-lt"/>
                <a:ea typeface="MS PGothic" pitchFamily="34" charset="-128"/>
                <a:cs typeface="ＭＳ Ｐゴシック" charset="0"/>
              </a:rPr>
              <a:t>--Such resources provide a pathway for information submission, information dissemination, and the means to overcome some of the challenges inherent with collection and dissemination of data, namely the necessity to maintain large and centralized databases and the inefficiency of relying on a single source agency to collect data in a consistent way that is useful to those needing it. </a:t>
            </a:r>
            <a:endParaRPr lang="en-US" dirty="0"/>
          </a:p>
        </p:txBody>
      </p:sp>
      <p:sp>
        <p:nvSpPr>
          <p:cNvPr id="4" name="Slide Number Placeholder 3"/>
          <p:cNvSpPr>
            <a:spLocks noGrp="1"/>
          </p:cNvSpPr>
          <p:nvPr>
            <p:ph type="sldNum" sz="quarter" idx="10"/>
          </p:nvPr>
        </p:nvSpPr>
        <p:spPr/>
        <p:txBody>
          <a:bodyPr/>
          <a:lstStyle/>
          <a:p>
            <a:pPr>
              <a:defRPr/>
            </a:pPr>
            <a:fld id="{88AD7A67-5891-4B8F-B5CF-65141EDF27EA}" type="slidenum">
              <a:rPr lang="en-US" smtClean="0"/>
              <a:pPr>
                <a:defRPr/>
              </a:pPr>
              <a:t>4</a:t>
            </a:fld>
            <a:endParaRPr lang="en-US"/>
          </a:p>
        </p:txBody>
      </p:sp>
    </p:spTree>
    <p:extLst>
      <p:ext uri="{BB962C8B-B14F-4D97-AF65-F5344CB8AC3E}">
        <p14:creationId xmlns:p14="http://schemas.microsoft.com/office/powerpoint/2010/main" val="2178498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1) </a:t>
            </a:r>
            <a:r>
              <a:rPr lang="en-US" sz="1200" kern="1200" dirty="0" smtClean="0">
                <a:solidFill>
                  <a:schemeClr val="tx1"/>
                </a:solidFill>
                <a:effectLst/>
                <a:latin typeface="+mn-lt"/>
                <a:ea typeface="MS PGothic" pitchFamily="34" charset="-128"/>
                <a:cs typeface="ＭＳ Ｐゴシック" charset="0"/>
              </a:rPr>
              <a:t>The review will be conducted under the premise that the goal of this project is the facilitation of the production of metrics and operational tools for the assessment of the social vulnerability and resilience of populations at regional, national, sub-national, local levels of geography.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ＭＳ Ｐゴシック" charset="0"/>
              </a:rPr>
              <a:t>2)</a:t>
            </a:r>
            <a:r>
              <a:rPr lang="en-US" sz="1200" kern="1200" baseline="0" dirty="0" smtClean="0">
                <a:solidFill>
                  <a:schemeClr val="tx1"/>
                </a:solidFill>
                <a:effectLst/>
                <a:latin typeface="+mn-lt"/>
                <a:ea typeface="MS PGothic" pitchFamily="34" charset="-128"/>
                <a:cs typeface="ＭＳ Ｐゴシック" charset="0"/>
              </a:rPr>
              <a:t> </a:t>
            </a:r>
            <a:r>
              <a:rPr lang="en-US" sz="1200" kern="1200" dirty="0" smtClean="0">
                <a:solidFill>
                  <a:schemeClr val="tx1"/>
                </a:solidFill>
                <a:effectLst/>
                <a:latin typeface="+mn-lt"/>
                <a:ea typeface="MS PGothic" pitchFamily="34" charset="-128"/>
                <a:cs typeface="ＭＳ Ｐゴシック" charset="0"/>
              </a:rPr>
              <a:t>The ontology will be implemented into a web-based semantic wiki which allows for the classification and annotation of assessment methods that have already been applied in the literature.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ＭＳ Ｐゴシック" charset="0"/>
              </a:rPr>
              <a:t>--The aim will be to develop a uniform ontology that allows web-based query, annotation, and visualization of key categories and properties of vulnerability and resilience studies, data, and metadata so that the content is comparable</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ＭＳ Ｐゴシック" charset="0"/>
              </a:rPr>
              <a:t>3) All resources within the ontology and taxonomy model will be made available via the web using drilldown tools utilized to filter information based on selectable criteria. Users, for instance, will be allowed select information based on individual queries, via the use of menu options that provide selection from main categories (e.g. data, theoretical frameworks, or assessment standards), or from sub-categorizations such as qualitative or quantitative assessment methods.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ＭＳ Ｐゴシック" charset="0"/>
              </a:rPr>
              <a:t>--The work will be extended to allow users to search and compare information through the use of dynamic tables, forms, and filters, and a step-by-step information input form will be provided to facilitate the enrichment of the accompanying database through the addition of additional studies, data sources, and information.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ＭＳ Ｐゴシック" charset="0"/>
              </a:rPr>
              <a:t>--Links to specific data sources, where applicable and available, will be attainable via country, regional, and spatial selection</a:t>
            </a:r>
            <a:r>
              <a:rPr lang="en-US" dirty="0" smtClean="0">
                <a:effectLst/>
              </a:rPr>
              <a:t>  </a:t>
            </a:r>
            <a:endParaRPr lang="en-US" sz="1200" kern="1200" dirty="0" smtClean="0">
              <a:solidFill>
                <a:schemeClr val="tx1"/>
              </a:solidFill>
              <a:effectLst/>
              <a:latin typeface="+mn-lt"/>
              <a:ea typeface="MS PGothic" pitchFamily="34"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88AD7A67-5891-4B8F-B5CF-65141EDF27EA}" type="slidenum">
              <a:rPr lang="en-US" smtClean="0"/>
              <a:pPr>
                <a:defRPr/>
              </a:pPr>
              <a:t>5</a:t>
            </a:fld>
            <a:endParaRPr lang="en-US"/>
          </a:p>
        </p:txBody>
      </p:sp>
    </p:spTree>
    <p:extLst>
      <p:ext uri="{BB962C8B-B14F-4D97-AF65-F5344CB8AC3E}">
        <p14:creationId xmlns:p14="http://schemas.microsoft.com/office/powerpoint/2010/main" val="270405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Scalability = easily extendable to enable specialized domains to build upon more general ontologies already generated.</a:t>
            </a:r>
          </a:p>
          <a:p>
            <a:pPr marL="228600" indent="-228600">
              <a:buAutoNum type="arabicParenR"/>
            </a:pPr>
            <a:r>
              <a:rPr lang="en-US" dirty="0" smtClean="0"/>
              <a:t>Application‐independence = structure and contents are based upon the inherent knowledge of the discipline, rather than on how the domain knowledge is used.</a:t>
            </a:r>
          </a:p>
          <a:p>
            <a:r>
              <a:rPr lang="en-US" dirty="0" smtClean="0"/>
              <a:t>3)</a:t>
            </a:r>
            <a:r>
              <a:rPr lang="en-US" baseline="0" dirty="0" smtClean="0"/>
              <a:t> </a:t>
            </a:r>
            <a:r>
              <a:rPr lang="en-US" dirty="0" smtClean="0"/>
              <a:t>Natural language‐independence = provide a representation of concepts, rather than of terms. The concepts remain the same regardless of the inclusion of slang, </a:t>
            </a:r>
            <a:r>
              <a:rPr lang="de-DE" dirty="0" err="1" smtClean="0"/>
              <a:t>technical</a:t>
            </a:r>
            <a:r>
              <a:rPr lang="de-DE" dirty="0" smtClean="0"/>
              <a:t> </a:t>
            </a:r>
            <a:r>
              <a:rPr lang="de-DE" dirty="0" err="1" smtClean="0"/>
              <a:t>jargon</a:t>
            </a:r>
            <a:r>
              <a:rPr lang="de-DE" dirty="0" smtClean="0"/>
              <a:t>,</a:t>
            </a:r>
            <a:r>
              <a:rPr lang="de-DE" baseline="0" dirty="0" smtClean="0"/>
              <a:t> </a:t>
            </a:r>
            <a:r>
              <a:rPr lang="de-DE" dirty="0" err="1" smtClean="0"/>
              <a:t>foreign</a:t>
            </a:r>
            <a:r>
              <a:rPr lang="de-DE" dirty="0" smtClean="0"/>
              <a:t> </a:t>
            </a:r>
            <a:r>
              <a:rPr lang="de-DE" dirty="0" err="1" smtClean="0"/>
              <a:t>languages</a:t>
            </a:r>
            <a:endParaRPr lang="de-DE" dirty="0" smtClean="0"/>
          </a:p>
          <a:p>
            <a:r>
              <a:rPr lang="en-US" dirty="0" smtClean="0"/>
              <a:t>4)</a:t>
            </a:r>
            <a:r>
              <a:rPr lang="en-US" baseline="0" dirty="0" smtClean="0"/>
              <a:t> </a:t>
            </a:r>
            <a:r>
              <a:rPr lang="en-US" dirty="0" err="1" smtClean="0"/>
              <a:t>Orthogonality</a:t>
            </a:r>
            <a:r>
              <a:rPr lang="en-US" dirty="0" smtClean="0"/>
              <a:t> = compound concepts should be decomposed into their component parts, to make it easy to recombine concepts in new ways</a:t>
            </a:r>
          </a:p>
          <a:p>
            <a:r>
              <a:rPr lang="en-US" dirty="0" smtClean="0"/>
              <a:t>5)</a:t>
            </a:r>
            <a:r>
              <a:rPr lang="en-US" baseline="0" dirty="0" smtClean="0"/>
              <a:t> </a:t>
            </a:r>
            <a:r>
              <a:rPr lang="en-US" dirty="0" smtClean="0"/>
              <a:t>Community involvement = Community input should guide the development of any ontology                   </a:t>
            </a:r>
          </a:p>
          <a:p>
            <a:endParaRPr lang="en-US" dirty="0"/>
          </a:p>
        </p:txBody>
      </p:sp>
      <p:sp>
        <p:nvSpPr>
          <p:cNvPr id="4" name="Slide Number Placeholder 3"/>
          <p:cNvSpPr>
            <a:spLocks noGrp="1"/>
          </p:cNvSpPr>
          <p:nvPr>
            <p:ph type="sldNum" sz="quarter" idx="10"/>
          </p:nvPr>
        </p:nvSpPr>
        <p:spPr/>
        <p:txBody>
          <a:bodyPr/>
          <a:lstStyle/>
          <a:p>
            <a:pPr>
              <a:defRPr/>
            </a:pPr>
            <a:fld id="{88AD7A67-5891-4B8F-B5CF-65141EDF27EA}" type="slidenum">
              <a:rPr lang="en-US" smtClean="0"/>
              <a:pPr>
                <a:defRPr/>
              </a:pPr>
              <a:t>6</a:t>
            </a:fld>
            <a:endParaRPr lang="en-US"/>
          </a:p>
        </p:txBody>
      </p:sp>
    </p:spTree>
    <p:extLst>
      <p:ext uri="{BB962C8B-B14F-4D97-AF65-F5344CB8AC3E}">
        <p14:creationId xmlns:p14="http://schemas.microsoft.com/office/powerpoint/2010/main" val="2673387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85000"/>
                    <a:lumOff val="15000"/>
                  </a:schemeClr>
                </a:solidFill>
              </a:rPr>
              <a:t>or</a:t>
            </a:r>
            <a:r>
              <a:rPr lang="en-US" sz="1200" baseline="0" dirty="0" smtClean="0">
                <a:solidFill>
                  <a:schemeClr val="tx1">
                    <a:lumMod val="85000"/>
                    <a:lumOff val="15000"/>
                  </a:schemeClr>
                </a:solidFill>
              </a:rPr>
              <a:t> </a:t>
            </a:r>
            <a:r>
              <a:rPr lang="en-US" sz="1200" dirty="0" smtClean="0">
                <a:solidFill>
                  <a:schemeClr val="tx1">
                    <a:lumMod val="85000"/>
                    <a:lumOff val="15000"/>
                  </a:schemeClr>
                </a:solidFill>
              </a:rPr>
              <a:t>Potential Partnering Agencies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85000"/>
                    <a:lumOff val="15000"/>
                  </a:schemeClr>
                </a:solidFill>
              </a:rPr>
              <a:t>CEDIM</a:t>
            </a:r>
            <a:r>
              <a:rPr lang="en-US" sz="1200" baseline="0" dirty="0" smtClean="0">
                <a:solidFill>
                  <a:schemeClr val="tx1">
                    <a:lumMod val="85000"/>
                    <a:lumOff val="15000"/>
                  </a:schemeClr>
                </a:solidFill>
              </a:rPr>
              <a:t>: </a:t>
            </a:r>
            <a:r>
              <a:rPr lang="en-US" dirty="0" smtClean="0"/>
              <a:t>Karlsruhe Institute of Technology </a:t>
            </a:r>
            <a:endParaRPr lang="en-US" sz="1200" dirty="0" smtClean="0">
              <a:solidFill>
                <a:schemeClr val="tx1">
                  <a:lumMod val="85000"/>
                  <a:lumOff val="1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85000"/>
                    <a:lumOff val="15000"/>
                  </a:schemeClr>
                </a:solidFill>
              </a:rPr>
              <a:t>CCIMNE: Centro </a:t>
            </a:r>
            <a:r>
              <a:rPr lang="en-US" sz="1200" dirty="0" err="1" smtClean="0">
                <a:solidFill>
                  <a:schemeClr val="tx1">
                    <a:lumMod val="85000"/>
                    <a:lumOff val="15000"/>
                  </a:schemeClr>
                </a:solidFill>
              </a:rPr>
              <a:t>Internacional</a:t>
            </a:r>
            <a:r>
              <a:rPr lang="en-US" sz="1200" dirty="0" smtClean="0">
                <a:solidFill>
                  <a:schemeClr val="tx1">
                    <a:lumMod val="85000"/>
                    <a:lumOff val="15000"/>
                  </a:schemeClr>
                </a:solidFill>
              </a:rPr>
              <a:t> de </a:t>
            </a:r>
            <a:r>
              <a:rPr lang="en-US" sz="1200" dirty="0" err="1" smtClean="0">
                <a:solidFill>
                  <a:schemeClr val="tx1">
                    <a:lumMod val="85000"/>
                    <a:lumOff val="15000"/>
                  </a:schemeClr>
                </a:solidFill>
              </a:rPr>
              <a:t>Metodos</a:t>
            </a:r>
            <a:r>
              <a:rPr lang="en-US" sz="1200" dirty="0" smtClean="0">
                <a:solidFill>
                  <a:schemeClr val="tx1">
                    <a:lumMod val="85000"/>
                    <a:lumOff val="15000"/>
                  </a:schemeClr>
                </a:solidFill>
              </a:rPr>
              <a:t> </a:t>
            </a:r>
            <a:r>
              <a:rPr lang="en-US" sz="1200" dirty="0" err="1" smtClean="0">
                <a:solidFill>
                  <a:schemeClr val="tx1">
                    <a:lumMod val="85000"/>
                    <a:lumOff val="15000"/>
                  </a:schemeClr>
                </a:solidFill>
              </a:rPr>
              <a:t>Numericos</a:t>
            </a:r>
            <a:r>
              <a:rPr lang="en-US" sz="1200" dirty="0" smtClean="0">
                <a:solidFill>
                  <a:schemeClr val="tx1">
                    <a:lumMod val="85000"/>
                    <a:lumOff val="15000"/>
                  </a:schemeClr>
                </a:solidFill>
              </a:rPr>
              <a:t> en </a:t>
            </a:r>
            <a:r>
              <a:rPr lang="en-US" sz="1200" dirty="0" err="1" smtClean="0">
                <a:solidFill>
                  <a:schemeClr val="tx1">
                    <a:lumMod val="85000"/>
                    <a:lumOff val="15000"/>
                  </a:schemeClr>
                </a:solidFill>
              </a:rPr>
              <a:t>Ingenieria</a:t>
            </a:r>
            <a:endParaRPr lang="en-US" sz="1200" dirty="0" smtClean="0">
              <a:solidFill>
                <a:schemeClr val="tx1">
                  <a:lumMod val="85000"/>
                  <a:lumOff val="1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85000"/>
                    <a:lumOff val="15000"/>
                  </a:schemeClr>
                </a:solidFill>
              </a:rPr>
              <a:t>Additional Partners: </a:t>
            </a:r>
            <a:r>
              <a:rPr lang="en-US" sz="1200" kern="1200" dirty="0" err="1" smtClean="0">
                <a:solidFill>
                  <a:schemeClr val="tx1"/>
                </a:solidFill>
                <a:latin typeface="+mn-lt"/>
                <a:ea typeface="MS PGothic" pitchFamily="34" charset="-128"/>
                <a:cs typeface="ＭＳ Ｐゴシック" charset="0"/>
              </a:rPr>
              <a:t>Desinventar</a:t>
            </a:r>
            <a:r>
              <a:rPr lang="en-US" sz="1200" kern="1200" dirty="0" smtClean="0">
                <a:solidFill>
                  <a:schemeClr val="tx1"/>
                </a:solidFill>
                <a:latin typeface="+mn-lt"/>
                <a:ea typeface="MS PGothic" pitchFamily="34" charset="-128"/>
                <a:cs typeface="ＭＳ Ｐゴシック" charset="0"/>
              </a:rPr>
              <a:t>, CIESIN/Earth Institute/Columbia </a:t>
            </a:r>
            <a:r>
              <a:rPr lang="en-US" sz="1200" kern="1200" dirty="0" err="1" smtClean="0">
                <a:solidFill>
                  <a:schemeClr val="tx1"/>
                </a:solidFill>
                <a:latin typeface="+mn-lt"/>
                <a:ea typeface="MS PGothic" pitchFamily="34" charset="-128"/>
                <a:cs typeface="ＭＳ Ｐゴシック" charset="0"/>
              </a:rPr>
              <a:t>Univ</a:t>
            </a:r>
            <a:r>
              <a:rPr lang="en-US" sz="1200" kern="1200" dirty="0" smtClean="0">
                <a:solidFill>
                  <a:schemeClr val="tx1"/>
                </a:solidFill>
                <a:latin typeface="+mn-lt"/>
                <a:ea typeface="MS PGothic" pitchFamily="34" charset="-128"/>
                <a:cs typeface="ＭＳ Ｐゴシック" charset="0"/>
              </a:rPr>
              <a:t>, UNEP/GRID and UNDP/GRIP</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8AD7A67-5891-4B8F-B5CF-65141EDF27EA}" type="slidenum">
              <a:rPr lang="en-US" smtClean="0"/>
              <a:pPr>
                <a:defRPr/>
              </a:pPr>
              <a:t>13</a:t>
            </a:fld>
            <a:endParaRPr lang="en-US"/>
          </a:p>
        </p:txBody>
      </p:sp>
    </p:spTree>
    <p:extLst>
      <p:ext uri="{BB962C8B-B14F-4D97-AF65-F5344CB8AC3E}">
        <p14:creationId xmlns:p14="http://schemas.microsoft.com/office/powerpoint/2010/main" val="3511810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4" descr="presentation-template-v06-05.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5" descr="presentation-template-v06-05.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838200" y="684843"/>
            <a:ext cx="6052450" cy="1132422"/>
          </a:xfrm>
        </p:spPr>
        <p:txBody>
          <a:bodyPr anchor="t">
            <a:noAutofit/>
          </a:bodyPr>
          <a:lstStyle>
            <a:lvl1pPr algn="l">
              <a:lnSpc>
                <a:spcPct val="80000"/>
              </a:lnSpc>
              <a:defRPr sz="4000" b="0" i="0" cap="none">
                <a:solidFill>
                  <a:srgbClr val="544742"/>
                </a:solidFill>
                <a:latin typeface="Calibri"/>
                <a:cs typeface="Calibri"/>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8200" y="2098065"/>
            <a:ext cx="6052450" cy="613832"/>
          </a:xfrm>
        </p:spPr>
        <p:txBody>
          <a:bodyPr/>
          <a:lstStyle>
            <a:lvl1pPr marL="0" indent="0">
              <a:spcBef>
                <a:spcPts val="400"/>
              </a:spcBef>
              <a:buNone/>
              <a:defRPr sz="2000" baseline="0">
                <a:solidFill>
                  <a:srgbClr val="54474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4" descr="presentation-template-v07-05.png"/>
          <p:cNvPicPr>
            <a:picLocks noChangeAspect="1"/>
          </p:cNvPicPr>
          <p:nvPr/>
        </p:nvPicPr>
        <p:blipFill>
          <a:blip r:embed="rId2"/>
          <a:srcRect/>
          <a:stretch>
            <a:fillRect/>
          </a:stretch>
        </p:blipFill>
        <p:spPr bwMode="auto">
          <a:xfrm>
            <a:off x="0" y="0"/>
            <a:ext cx="9144000" cy="3055938"/>
          </a:xfrm>
          <a:prstGeom prst="rect">
            <a:avLst/>
          </a:prstGeom>
          <a:noFill/>
          <a:ln w="9525">
            <a:noFill/>
            <a:miter lim="800000"/>
            <a:headEnd/>
            <a:tailEnd/>
          </a:ln>
        </p:spPr>
      </p:pic>
      <p:pic>
        <p:nvPicPr>
          <p:cNvPr id="5" name="Picture 5" descr="presentation-template-v07-06.png"/>
          <p:cNvPicPr>
            <a:picLocks noChangeAspect="1"/>
          </p:cNvPicPr>
          <p:nvPr/>
        </p:nvPicPr>
        <p:blipFill>
          <a:blip r:embed="rId3"/>
          <a:srcRect/>
          <a:stretch>
            <a:fillRect/>
          </a:stretch>
        </p:blipFill>
        <p:spPr bwMode="auto">
          <a:xfrm>
            <a:off x="165100" y="971550"/>
            <a:ext cx="8820150" cy="533400"/>
          </a:xfrm>
          <a:prstGeom prst="rect">
            <a:avLst/>
          </a:prstGeom>
          <a:noFill/>
          <a:ln w="9525">
            <a:noFill/>
            <a:miter lim="800000"/>
            <a:headEnd/>
            <a:tailEnd/>
          </a:ln>
        </p:spPr>
      </p:pic>
      <p:pic>
        <p:nvPicPr>
          <p:cNvPr id="6" name="Picture 6" descr="presentation-template-v07-05.png"/>
          <p:cNvPicPr>
            <a:picLocks noChangeAspect="1"/>
          </p:cNvPicPr>
          <p:nvPr userDrawn="1"/>
        </p:nvPicPr>
        <p:blipFill>
          <a:blip r:embed="rId2"/>
          <a:srcRect/>
          <a:stretch>
            <a:fillRect/>
          </a:stretch>
        </p:blipFill>
        <p:spPr bwMode="auto">
          <a:xfrm>
            <a:off x="0" y="0"/>
            <a:ext cx="9144000" cy="3055938"/>
          </a:xfrm>
          <a:prstGeom prst="rect">
            <a:avLst/>
          </a:prstGeom>
          <a:noFill/>
          <a:ln w="9525">
            <a:noFill/>
            <a:miter lim="800000"/>
            <a:headEnd/>
            <a:tailEnd/>
          </a:ln>
        </p:spPr>
      </p:pic>
      <p:pic>
        <p:nvPicPr>
          <p:cNvPr id="7" name="Picture 7" descr="presentation-template-v07-06.png"/>
          <p:cNvPicPr>
            <a:picLocks noChangeAspect="1"/>
          </p:cNvPicPr>
          <p:nvPr userDrawn="1"/>
        </p:nvPicPr>
        <p:blipFill>
          <a:blip r:embed="rId3"/>
          <a:srcRect/>
          <a:stretch>
            <a:fillRect/>
          </a:stretch>
        </p:blipFill>
        <p:spPr bwMode="auto">
          <a:xfrm>
            <a:off x="165100" y="971550"/>
            <a:ext cx="8820150" cy="533400"/>
          </a:xfrm>
          <a:prstGeom prst="rect">
            <a:avLst/>
          </a:prstGeom>
          <a:noFill/>
          <a:ln w="9525">
            <a:noFill/>
            <a:miter lim="800000"/>
            <a:headEnd/>
            <a:tailEnd/>
          </a:ln>
        </p:spPr>
      </p:pic>
      <p:sp>
        <p:nvSpPr>
          <p:cNvPr id="2" name="Title 1"/>
          <p:cNvSpPr>
            <a:spLocks noGrp="1"/>
          </p:cNvSpPr>
          <p:nvPr>
            <p:ph type="title"/>
          </p:nvPr>
        </p:nvSpPr>
        <p:spPr>
          <a:xfrm>
            <a:off x="457199" y="264056"/>
            <a:ext cx="8295217" cy="718476"/>
          </a:xfrm>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199" y="1531199"/>
            <a:ext cx="8295217" cy="4924160"/>
          </a:xfrm>
        </p:spPr>
        <p:txBody>
          <a:bodyPr/>
          <a:lstStyle>
            <a:lvl1pPr marL="342900" indent="-342900">
              <a:buSzPct val="100000"/>
              <a:buFont typeface="Lucida Grande"/>
              <a:buChar char="‣"/>
              <a:defRPr sz="2400"/>
            </a:lvl1pPr>
            <a:lvl2pPr marL="742950" indent="-285750">
              <a:buFont typeface="Arial"/>
              <a:buChar char="‒"/>
              <a:defRPr sz="2000"/>
            </a:lvl2pPr>
            <a:lvl3pPr marL="1143000" indent="-228600">
              <a:buFont typeface="Arial Unicode MS"/>
              <a:buChar char="›"/>
              <a:defRPr sz="1800" baseline="0"/>
            </a:lvl3pPr>
            <a:lvl4pPr marL="1600200" indent="-228600">
              <a:buSzPct val="70000"/>
              <a:buFont typeface="Courier New"/>
              <a:buChar char="o"/>
              <a:defRPr sz="1600" baseline="0"/>
            </a:lvl4pPr>
            <a:lvl5pPr marL="2057400" indent="-228600">
              <a:buSzPct val="70000"/>
              <a:buFont typeface="Courier New"/>
              <a:buChar char="o"/>
              <a:defRPr sz="1600"/>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4" descr="presentation-template-v06-05.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838200" y="684843"/>
            <a:ext cx="6052450" cy="1132422"/>
          </a:xfrm>
        </p:spPr>
        <p:txBody>
          <a:bodyPr anchor="t">
            <a:noAutofit/>
          </a:bodyPr>
          <a:lstStyle>
            <a:lvl1pPr algn="l">
              <a:lnSpc>
                <a:spcPct val="80000"/>
              </a:lnSpc>
              <a:defRPr sz="4000" b="0" i="0" cap="none">
                <a:solidFill>
                  <a:srgbClr val="544742"/>
                </a:solidFill>
                <a:latin typeface="Calibri"/>
                <a:cs typeface="Calibri"/>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8200" y="2098065"/>
            <a:ext cx="6052450" cy="613832"/>
          </a:xfrm>
        </p:spPr>
        <p:txBody>
          <a:bodyPr/>
          <a:lstStyle>
            <a:lvl1pPr marL="0" indent="0">
              <a:spcBef>
                <a:spcPts val="400"/>
              </a:spcBef>
              <a:buNone/>
              <a:defRPr sz="2000" baseline="0">
                <a:solidFill>
                  <a:srgbClr val="54474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4" descr="presentation-template-v07-05.png"/>
          <p:cNvPicPr>
            <a:picLocks noChangeAspect="1"/>
          </p:cNvPicPr>
          <p:nvPr userDrawn="1"/>
        </p:nvPicPr>
        <p:blipFill>
          <a:blip r:embed="rId2"/>
          <a:srcRect/>
          <a:stretch>
            <a:fillRect/>
          </a:stretch>
        </p:blipFill>
        <p:spPr bwMode="auto">
          <a:xfrm>
            <a:off x="0" y="0"/>
            <a:ext cx="9144000" cy="3055938"/>
          </a:xfrm>
          <a:prstGeom prst="rect">
            <a:avLst/>
          </a:prstGeom>
          <a:noFill/>
          <a:ln w="9525">
            <a:noFill/>
            <a:miter lim="800000"/>
            <a:headEnd/>
            <a:tailEnd/>
          </a:ln>
        </p:spPr>
      </p:pic>
      <p:pic>
        <p:nvPicPr>
          <p:cNvPr id="5" name="Picture 5" descr="presentation-template-v07-06.png"/>
          <p:cNvPicPr>
            <a:picLocks noChangeAspect="1"/>
          </p:cNvPicPr>
          <p:nvPr userDrawn="1"/>
        </p:nvPicPr>
        <p:blipFill>
          <a:blip r:embed="rId3"/>
          <a:srcRect/>
          <a:stretch>
            <a:fillRect/>
          </a:stretch>
        </p:blipFill>
        <p:spPr bwMode="auto">
          <a:xfrm>
            <a:off x="165100" y="971550"/>
            <a:ext cx="8820150" cy="533400"/>
          </a:xfrm>
          <a:prstGeom prst="rect">
            <a:avLst/>
          </a:prstGeom>
          <a:noFill/>
          <a:ln w="9525">
            <a:noFill/>
            <a:miter lim="800000"/>
            <a:headEnd/>
            <a:tailEnd/>
          </a:ln>
        </p:spPr>
      </p:pic>
      <p:sp>
        <p:nvSpPr>
          <p:cNvPr id="2" name="Title 1"/>
          <p:cNvSpPr>
            <a:spLocks noGrp="1"/>
          </p:cNvSpPr>
          <p:nvPr>
            <p:ph type="title"/>
          </p:nvPr>
        </p:nvSpPr>
        <p:spPr>
          <a:xfrm>
            <a:off x="457199" y="264056"/>
            <a:ext cx="8295217" cy="718476"/>
          </a:xfrm>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199" y="1531199"/>
            <a:ext cx="8295217" cy="4924160"/>
          </a:xfrm>
        </p:spPr>
        <p:txBody>
          <a:bodyPr/>
          <a:lstStyle>
            <a:lvl1pPr marL="342900" indent="-342900">
              <a:buSzPct val="100000"/>
              <a:buFont typeface="Lucida Grande"/>
              <a:buChar char="‣"/>
              <a:defRPr sz="2400"/>
            </a:lvl1pPr>
            <a:lvl2pPr marL="742950" indent="-285750">
              <a:buFont typeface="Arial"/>
              <a:buChar char="‒"/>
              <a:defRPr sz="2000"/>
            </a:lvl2pPr>
            <a:lvl3pPr marL="1143000" indent="-228600">
              <a:buFont typeface="Arial Unicode MS"/>
              <a:buChar char="›"/>
              <a:defRPr sz="1800" baseline="0"/>
            </a:lvl3pPr>
            <a:lvl4pPr marL="1600200" indent="-228600">
              <a:buSzPct val="70000"/>
              <a:buFont typeface="Courier New"/>
              <a:buChar char="o"/>
              <a:defRPr sz="1600" baseline="0"/>
            </a:lvl4pPr>
            <a:lvl5pPr marL="2057400" indent="-228600">
              <a:buSzPct val="70000"/>
              <a:buFont typeface="Courier New"/>
              <a:buChar char="o"/>
              <a:defRPr sz="1600"/>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olo e contenut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1072" y="0"/>
            <a:ext cx="8877144" cy="634969"/>
          </a:xfrm>
        </p:spPr>
        <p:txBody>
          <a:bodyPr>
            <a:noAutofit/>
          </a:bodyPr>
          <a:lstStyle>
            <a:lvl1pPr algn="l">
              <a:defRPr sz="2500" b="0">
                <a:solidFill>
                  <a:schemeClr val="bg1"/>
                </a:solidFill>
                <a:latin typeface="Arial Narrow"/>
                <a:cs typeface="Arial Narrow"/>
              </a:defRPr>
            </a:lvl1pPr>
          </a:lstStyle>
          <a:p>
            <a:r>
              <a:rPr lang="it-IT" smtClean="0"/>
              <a:t>Fare clic per modificare stile</a:t>
            </a:r>
            <a:endParaRPr lang="it-IT" dirty="0"/>
          </a:p>
        </p:txBody>
      </p:sp>
      <p:sp>
        <p:nvSpPr>
          <p:cNvPr id="7" name="Segnaposto testo 7"/>
          <p:cNvSpPr>
            <a:spLocks noGrp="1"/>
          </p:cNvSpPr>
          <p:nvPr>
            <p:ph type="body" sz="quarter" idx="13"/>
          </p:nvPr>
        </p:nvSpPr>
        <p:spPr>
          <a:xfrm>
            <a:off x="155988" y="1367550"/>
            <a:ext cx="8322994" cy="5152003"/>
          </a:xfrm>
        </p:spPr>
        <p:txBody>
          <a:bodyPr>
            <a:noAutofit/>
          </a:bodyPr>
          <a:lstStyle>
            <a:lvl1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2200" baseline="0">
                <a:solidFill>
                  <a:schemeClr val="tx1">
                    <a:lumMod val="75000"/>
                    <a:lumOff val="25000"/>
                  </a:schemeClr>
                </a:solidFill>
                <a:latin typeface="Arial Narrow"/>
                <a:cs typeface="Arial Narrow"/>
              </a:defRPr>
            </a:lvl1pPr>
            <a:lvl2pPr>
              <a:defRPr>
                <a:solidFill>
                  <a:schemeClr val="tx1">
                    <a:lumMod val="85000"/>
                    <a:lumOff val="15000"/>
                  </a:schemeClr>
                </a:solidFill>
                <a:latin typeface="Arial Narrow"/>
                <a:cs typeface="Arial Narrow"/>
              </a:defRPr>
            </a:lvl2pPr>
            <a:lvl3pPr>
              <a:defRPr>
                <a:solidFill>
                  <a:schemeClr val="tx1">
                    <a:lumMod val="85000"/>
                    <a:lumOff val="15000"/>
                  </a:schemeClr>
                </a:solidFill>
                <a:latin typeface="Arial Narrow"/>
                <a:cs typeface="Arial Narrow"/>
              </a:defRPr>
            </a:lvl3pPr>
            <a:lvl4pPr>
              <a:defRPr>
                <a:solidFill>
                  <a:schemeClr val="tx1">
                    <a:lumMod val="85000"/>
                    <a:lumOff val="15000"/>
                  </a:schemeClr>
                </a:solidFill>
                <a:latin typeface="Arial Narrow"/>
                <a:cs typeface="Arial Narrow"/>
              </a:defRPr>
            </a:lvl4pPr>
            <a:lvl5pPr>
              <a:defRPr>
                <a:solidFill>
                  <a:schemeClr val="tx1">
                    <a:lumMod val="85000"/>
                    <a:lumOff val="15000"/>
                  </a:schemeClr>
                </a:solidFill>
                <a:latin typeface="Arial Narrow"/>
                <a:cs typeface="Arial Narrow"/>
              </a:defRPr>
            </a:lvl5pPr>
          </a:lstStyle>
          <a:p>
            <a:pPr lvl="0"/>
            <a:r>
              <a:rPr lang="it-IT" dirty="0" smtClean="0"/>
              <a:t>Fare clic per modificare gli stili del testo dello schema</a:t>
            </a:r>
          </a:p>
          <a:p>
            <a:pPr lvl="0"/>
            <a:endParaRPr lang="it-IT" dirty="0" smtClean="0"/>
          </a:p>
          <a:p>
            <a:r>
              <a:rPr lang="en-GB" dirty="0" smtClean="0"/>
              <a:t>Use this type of bullet-point; further points 22 grey</a:t>
            </a:r>
          </a:p>
          <a:p>
            <a:endParaRPr lang="en-GB" dirty="0" smtClean="0"/>
          </a:p>
          <a:p>
            <a:r>
              <a:rPr lang="en-GB" dirty="0" smtClean="0"/>
              <a:t>Or further points 18 grey</a:t>
            </a:r>
          </a:p>
          <a:p>
            <a:r>
              <a:rPr lang="en-GB" dirty="0" smtClean="0"/>
              <a:t>Or further points 18 grey</a:t>
            </a:r>
          </a:p>
          <a:p>
            <a:r>
              <a:rPr lang="en-GB" dirty="0" smtClean="0"/>
              <a:t>Or further points 18 grey</a:t>
            </a:r>
          </a:p>
          <a:p>
            <a:endParaRPr lang="en-GB" dirty="0" smtClean="0"/>
          </a:p>
          <a:p>
            <a:endParaRPr lang="en-GB" dirty="0" smtClean="0"/>
          </a:p>
          <a:p>
            <a:pPr lvl="0"/>
            <a:endParaRPr lang="it-IT" dirty="0" smtClean="0"/>
          </a:p>
        </p:txBody>
      </p:sp>
      <p:sp>
        <p:nvSpPr>
          <p:cNvPr id="8" name="Segnaposto testo 2"/>
          <p:cNvSpPr>
            <a:spLocks noGrp="1"/>
          </p:cNvSpPr>
          <p:nvPr>
            <p:ph type="body" idx="1"/>
          </p:nvPr>
        </p:nvSpPr>
        <p:spPr>
          <a:xfrm>
            <a:off x="142474" y="712820"/>
            <a:ext cx="8815742" cy="524933"/>
          </a:xfrm>
        </p:spPr>
        <p:txBody>
          <a:bodyPr>
            <a:noAutofit/>
          </a:bodyPr>
          <a:lstStyle>
            <a:lvl1pPr marL="0" indent="0">
              <a:buNone/>
              <a:defRPr sz="2200" b="1" baseline="0">
                <a:solidFill>
                  <a:schemeClr val="tx1"/>
                </a:solidFill>
                <a:latin typeface="Arial Narrow"/>
                <a:cs typeface="Arial Narrow"/>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smtClean="0"/>
              <a:t>Fare clic per modificare gli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2FDF2400-B9E3-4E6C-AEA5-A672E2EED0D2}" type="datetimeFigureOut">
              <a:rPr lang="en-US"/>
              <a:pPr>
                <a:defRPr/>
              </a:pPr>
              <a:t>11/4/12</a:t>
            </a:fld>
            <a:endParaRPr lang="en-US"/>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60DC95C2-E6DD-4F3E-AD7B-DD92CC447E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11138"/>
            <a:ext cx="8229600" cy="1325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804863" y="1600200"/>
            <a:ext cx="747077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D11B9D43-B44F-4DA8-B0D3-58FE839D94E2}" type="datetimeFigureOut">
              <a:rPr lang="en-US"/>
              <a:pPr>
                <a:defRPr/>
              </a:pPr>
              <a:t>11/4/12</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130708BF-97D5-4B36-BCF5-EE745D3BE8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Lst>
  <p:txStyles>
    <p:titleStyle>
      <a:lvl1pPr algn="l" defTabSz="457200" rtl="0" eaLnBrk="0" fontAlgn="base" hangingPunct="0">
        <a:spcBef>
          <a:spcPct val="0"/>
        </a:spcBef>
        <a:spcAft>
          <a:spcPct val="0"/>
        </a:spcAft>
        <a:defRPr lang="en-GB" sz="4000" kern="1200" dirty="0">
          <a:solidFill>
            <a:srgbClr val="544742"/>
          </a:solidFill>
          <a:latin typeface="Calibri"/>
          <a:ea typeface="MS PGothic" pitchFamily="34" charset="-128"/>
          <a:cs typeface="Calibri"/>
        </a:defRPr>
      </a:lvl1pPr>
      <a:lvl2pPr algn="l" defTabSz="457200" rtl="0" eaLnBrk="0" fontAlgn="base" hangingPunct="0">
        <a:spcBef>
          <a:spcPct val="0"/>
        </a:spcBef>
        <a:spcAft>
          <a:spcPct val="0"/>
        </a:spcAft>
        <a:defRPr sz="4000">
          <a:solidFill>
            <a:srgbClr val="544742"/>
          </a:solidFill>
          <a:latin typeface="Calibri" charset="0"/>
          <a:ea typeface="MS PGothic" pitchFamily="34" charset="-128"/>
          <a:cs typeface="Calibri" pitchFamily="34" charset="0"/>
        </a:defRPr>
      </a:lvl2pPr>
      <a:lvl3pPr algn="l" defTabSz="457200" rtl="0" eaLnBrk="0" fontAlgn="base" hangingPunct="0">
        <a:spcBef>
          <a:spcPct val="0"/>
        </a:spcBef>
        <a:spcAft>
          <a:spcPct val="0"/>
        </a:spcAft>
        <a:defRPr sz="4000">
          <a:solidFill>
            <a:srgbClr val="544742"/>
          </a:solidFill>
          <a:latin typeface="Calibri" charset="0"/>
          <a:ea typeface="MS PGothic" pitchFamily="34" charset="-128"/>
          <a:cs typeface="Calibri" pitchFamily="34" charset="0"/>
        </a:defRPr>
      </a:lvl3pPr>
      <a:lvl4pPr algn="l" defTabSz="457200" rtl="0" eaLnBrk="0" fontAlgn="base" hangingPunct="0">
        <a:spcBef>
          <a:spcPct val="0"/>
        </a:spcBef>
        <a:spcAft>
          <a:spcPct val="0"/>
        </a:spcAft>
        <a:defRPr sz="4000">
          <a:solidFill>
            <a:srgbClr val="544742"/>
          </a:solidFill>
          <a:latin typeface="Calibri" charset="0"/>
          <a:ea typeface="MS PGothic" pitchFamily="34" charset="-128"/>
          <a:cs typeface="Calibri" pitchFamily="34" charset="0"/>
        </a:defRPr>
      </a:lvl4pPr>
      <a:lvl5pPr algn="l" defTabSz="457200" rtl="0" eaLnBrk="0" fontAlgn="base" hangingPunct="0">
        <a:spcBef>
          <a:spcPct val="0"/>
        </a:spcBef>
        <a:spcAft>
          <a:spcPct val="0"/>
        </a:spcAft>
        <a:defRPr sz="4000">
          <a:solidFill>
            <a:srgbClr val="544742"/>
          </a:solidFill>
          <a:latin typeface="Calibri" charset="0"/>
          <a:ea typeface="MS PGothic" pitchFamily="34" charset="-128"/>
          <a:cs typeface="Calibri" pitchFamily="34" charset="0"/>
        </a:defRPr>
      </a:lvl5pPr>
      <a:lvl6pPr marL="457200" algn="l" defTabSz="457200" rtl="0" fontAlgn="base">
        <a:spcBef>
          <a:spcPct val="0"/>
        </a:spcBef>
        <a:spcAft>
          <a:spcPct val="0"/>
        </a:spcAft>
        <a:defRPr sz="4000">
          <a:solidFill>
            <a:srgbClr val="544742"/>
          </a:solidFill>
          <a:latin typeface="Calibri" charset="0"/>
          <a:ea typeface="ＭＳ Ｐゴシック" charset="0"/>
        </a:defRPr>
      </a:lvl6pPr>
      <a:lvl7pPr marL="914400" algn="l" defTabSz="457200" rtl="0" fontAlgn="base">
        <a:spcBef>
          <a:spcPct val="0"/>
        </a:spcBef>
        <a:spcAft>
          <a:spcPct val="0"/>
        </a:spcAft>
        <a:defRPr sz="4000">
          <a:solidFill>
            <a:srgbClr val="544742"/>
          </a:solidFill>
          <a:latin typeface="Calibri" charset="0"/>
          <a:ea typeface="ＭＳ Ｐゴシック" charset="0"/>
        </a:defRPr>
      </a:lvl7pPr>
      <a:lvl8pPr marL="1371600" algn="l" defTabSz="457200" rtl="0" fontAlgn="base">
        <a:spcBef>
          <a:spcPct val="0"/>
        </a:spcBef>
        <a:spcAft>
          <a:spcPct val="0"/>
        </a:spcAft>
        <a:defRPr sz="4000">
          <a:solidFill>
            <a:srgbClr val="544742"/>
          </a:solidFill>
          <a:latin typeface="Calibri" charset="0"/>
          <a:ea typeface="ＭＳ Ｐゴシック" charset="0"/>
        </a:defRPr>
      </a:lvl8pPr>
      <a:lvl9pPr marL="1828800" algn="l" defTabSz="457200" rtl="0" fontAlgn="base">
        <a:spcBef>
          <a:spcPct val="0"/>
        </a:spcBef>
        <a:spcAft>
          <a:spcPct val="0"/>
        </a:spcAft>
        <a:defRPr sz="4000">
          <a:solidFill>
            <a:srgbClr val="544742"/>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544742"/>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44742"/>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544742"/>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544742"/>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544742"/>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61950" y="303213"/>
            <a:ext cx="8375650" cy="1133475"/>
          </a:xfrm>
        </p:spPr>
        <p:txBody>
          <a:bodyPr/>
          <a:lstStyle/>
          <a:p>
            <a:pPr eaLnBrk="1" hangingPunct="1"/>
            <a:r>
              <a:rPr lang="en-US" sz="3600" dirty="0" smtClean="0">
                <a:latin typeface="Calibri" pitchFamily="34" charset="0"/>
                <a:cs typeface="Calibri" pitchFamily="34" charset="0"/>
              </a:rPr>
              <a:t>GEM/IRDR Social Vulnerability and Resilience Information System and Metadata Portal </a:t>
            </a:r>
          </a:p>
        </p:txBody>
      </p:sp>
      <p:pic>
        <p:nvPicPr>
          <p:cNvPr id="11267" name="Picture 3"/>
          <p:cNvPicPr>
            <a:picLocks noChangeAspect="1"/>
          </p:cNvPicPr>
          <p:nvPr/>
        </p:nvPicPr>
        <p:blipFill>
          <a:blip r:embed="rId3"/>
          <a:srcRect/>
          <a:stretch>
            <a:fillRect/>
          </a:stretch>
        </p:blipFill>
        <p:spPr bwMode="auto">
          <a:xfrm>
            <a:off x="838200" y="1885950"/>
            <a:ext cx="7454900" cy="139700"/>
          </a:xfrm>
          <a:prstGeom prst="rect">
            <a:avLst/>
          </a:prstGeom>
          <a:noFill/>
          <a:ln w="9525">
            <a:noFill/>
            <a:miter lim="800000"/>
            <a:headEnd/>
            <a:tailEnd/>
          </a:ln>
        </p:spPr>
      </p:pic>
      <p:sp>
        <p:nvSpPr>
          <p:cNvPr id="11270" name="Text Placeholder 1"/>
          <p:cNvSpPr>
            <a:spLocks noGrp="1"/>
          </p:cNvSpPr>
          <p:nvPr>
            <p:ph type="body" idx="1"/>
          </p:nvPr>
        </p:nvSpPr>
        <p:spPr>
          <a:xfrm>
            <a:off x="838200" y="2098675"/>
            <a:ext cx="6053138" cy="612775"/>
          </a:xfrm>
        </p:spPr>
        <p:txBody>
          <a:bodyPr/>
          <a:lstStyle/>
          <a:p>
            <a:r>
              <a:rPr lang="en-US" dirty="0" smtClean="0"/>
              <a:t>IRDR Scientific Board Meeting</a:t>
            </a:r>
          </a:p>
          <a:p>
            <a:r>
              <a:rPr lang="en-US" dirty="0" smtClean="0"/>
              <a:t>Chengdu</a:t>
            </a:r>
          </a:p>
          <a:p>
            <a:r>
              <a:rPr lang="en-US" dirty="0" smtClean="0"/>
              <a:t>03/11/2012</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Result</a:t>
            </a:r>
            <a:endParaRPr lang="en-US"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222375"/>
            <a:ext cx="8985250"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8125" y="6469876"/>
            <a:ext cx="476250" cy="276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11125" y="6469876"/>
            <a:ext cx="2160240" cy="276999"/>
          </a:xfrm>
          <a:prstGeom prst="rect">
            <a:avLst/>
          </a:prstGeom>
          <a:noFill/>
        </p:spPr>
        <p:txBody>
          <a:bodyPr wrap="square" rtlCol="0">
            <a:spAutoFit/>
          </a:bodyPr>
          <a:lstStyle/>
          <a:p>
            <a:r>
              <a:rPr lang="en-US" sz="1200" dirty="0" smtClean="0"/>
              <a:t>Wegner and </a:t>
            </a:r>
            <a:r>
              <a:rPr lang="en-US" sz="1200" dirty="0" err="1" smtClean="0"/>
              <a:t>Khazai</a:t>
            </a:r>
            <a:r>
              <a:rPr lang="en-US" sz="1200" dirty="0" smtClean="0"/>
              <a:t> 2012</a:t>
            </a:r>
            <a:endParaRPr lang="en-US" sz="1200" dirty="0"/>
          </a:p>
        </p:txBody>
      </p:sp>
    </p:spTree>
    <p:extLst>
      <p:ext uri="{BB962C8B-B14F-4D97-AF65-F5344CB8AC3E}">
        <p14:creationId xmlns:p14="http://schemas.microsoft.com/office/powerpoint/2010/main" val="18230219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Making Use of the Ontology</a:t>
            </a:r>
            <a:endParaRPr lang="en-US" b="1"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488"/>
          <a:stretch/>
        </p:blipFill>
        <p:spPr bwMode="auto">
          <a:xfrm>
            <a:off x="195467" y="1190624"/>
            <a:ext cx="8769021" cy="5393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7"/>
          <p:cNvSpPr/>
          <p:nvPr/>
        </p:nvSpPr>
        <p:spPr>
          <a:xfrm>
            <a:off x="199300" y="2171986"/>
            <a:ext cx="6944450" cy="622014"/>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6"/>
          <p:cNvSpPr/>
          <p:nvPr/>
        </p:nvSpPr>
        <p:spPr>
          <a:xfrm>
            <a:off x="7415677" y="1714401"/>
            <a:ext cx="1567945" cy="144016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Box 6"/>
          <p:cNvSpPr txBox="1"/>
          <p:nvPr/>
        </p:nvSpPr>
        <p:spPr>
          <a:xfrm>
            <a:off x="0" y="6568207"/>
            <a:ext cx="2160240" cy="276999"/>
          </a:xfrm>
          <a:prstGeom prst="rect">
            <a:avLst/>
          </a:prstGeom>
          <a:noFill/>
        </p:spPr>
        <p:txBody>
          <a:bodyPr wrap="square" rtlCol="0">
            <a:spAutoFit/>
          </a:bodyPr>
          <a:lstStyle/>
          <a:p>
            <a:r>
              <a:rPr lang="en-US" sz="1200" dirty="0" smtClean="0"/>
              <a:t>Wegner and </a:t>
            </a:r>
            <a:r>
              <a:rPr lang="en-US" sz="1200" dirty="0" err="1" smtClean="0"/>
              <a:t>Khazai</a:t>
            </a:r>
            <a:r>
              <a:rPr lang="en-US" sz="1200" dirty="0" smtClean="0"/>
              <a:t> 2012</a:t>
            </a:r>
            <a:endParaRPr lang="en-US" sz="1200" dirty="0"/>
          </a:p>
        </p:txBody>
      </p:sp>
    </p:spTree>
    <p:extLst>
      <p:ext uri="{BB962C8B-B14F-4D97-AF65-F5344CB8AC3E}">
        <p14:creationId xmlns:p14="http://schemas.microsoft.com/office/powerpoint/2010/main" val="5610953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Potential Contribution</a:t>
            </a:r>
            <a:endParaRPr lang="en-US" b="1" dirty="0"/>
          </a:p>
        </p:txBody>
      </p:sp>
      <p:sp>
        <p:nvSpPr>
          <p:cNvPr id="3" name="Content Placeholder 2"/>
          <p:cNvSpPr>
            <a:spLocks noGrp="1"/>
          </p:cNvSpPr>
          <p:nvPr>
            <p:ph idx="1"/>
          </p:nvPr>
        </p:nvSpPr>
        <p:spPr>
          <a:xfrm>
            <a:off x="457199" y="1420074"/>
            <a:ext cx="8295217" cy="4924160"/>
          </a:xfrm>
        </p:spPr>
        <p:txBody>
          <a:bodyPr/>
          <a:lstStyle/>
          <a:p>
            <a:r>
              <a:rPr lang="es-ES" sz="2300" dirty="0" err="1">
                <a:solidFill>
                  <a:schemeClr val="tx1">
                    <a:lumMod val="85000"/>
                    <a:lumOff val="15000"/>
                  </a:schemeClr>
                </a:solidFill>
              </a:rPr>
              <a:t>Integrated</a:t>
            </a:r>
            <a:r>
              <a:rPr lang="es-ES" sz="2300" dirty="0">
                <a:solidFill>
                  <a:schemeClr val="tx1">
                    <a:lumMod val="85000"/>
                    <a:lumOff val="15000"/>
                  </a:schemeClr>
                </a:solidFill>
              </a:rPr>
              <a:t> </a:t>
            </a:r>
            <a:r>
              <a:rPr lang="es-ES" sz="2300" dirty="0" err="1">
                <a:solidFill>
                  <a:schemeClr val="tx1">
                    <a:lumMod val="85000"/>
                    <a:lumOff val="15000"/>
                  </a:schemeClr>
                </a:solidFill>
              </a:rPr>
              <a:t>Research</a:t>
            </a:r>
            <a:r>
              <a:rPr lang="es-ES" sz="2300" dirty="0">
                <a:solidFill>
                  <a:schemeClr val="tx1">
                    <a:lumMod val="85000"/>
                    <a:lumOff val="15000"/>
                  </a:schemeClr>
                </a:solidFill>
              </a:rPr>
              <a:t> </a:t>
            </a:r>
            <a:r>
              <a:rPr lang="es-ES" sz="2300" dirty="0" err="1">
                <a:solidFill>
                  <a:schemeClr val="tx1">
                    <a:lumMod val="85000"/>
                    <a:lumOff val="15000"/>
                  </a:schemeClr>
                </a:solidFill>
              </a:rPr>
              <a:t>on</a:t>
            </a:r>
            <a:r>
              <a:rPr lang="es-ES" sz="2300" dirty="0">
                <a:solidFill>
                  <a:schemeClr val="tx1">
                    <a:lumMod val="85000"/>
                    <a:lumOff val="15000"/>
                  </a:schemeClr>
                </a:solidFill>
              </a:rPr>
              <a:t> </a:t>
            </a:r>
            <a:r>
              <a:rPr lang="es-ES" sz="2300" dirty="0" err="1">
                <a:solidFill>
                  <a:schemeClr val="tx1">
                    <a:lumMod val="85000"/>
                    <a:lumOff val="15000"/>
                  </a:schemeClr>
                </a:solidFill>
              </a:rPr>
              <a:t>Disaster</a:t>
            </a:r>
            <a:r>
              <a:rPr lang="es-ES" sz="2300" dirty="0">
                <a:solidFill>
                  <a:schemeClr val="tx1">
                    <a:lumMod val="85000"/>
                    <a:lumOff val="15000"/>
                  </a:schemeClr>
                </a:solidFill>
              </a:rPr>
              <a:t> </a:t>
            </a:r>
            <a:r>
              <a:rPr lang="es-ES" sz="2300" dirty="0" err="1">
                <a:solidFill>
                  <a:schemeClr val="tx1">
                    <a:lumMod val="85000"/>
                    <a:lumOff val="15000"/>
                  </a:schemeClr>
                </a:solidFill>
              </a:rPr>
              <a:t>Risk</a:t>
            </a:r>
            <a:r>
              <a:rPr lang="es-ES" sz="2300" dirty="0">
                <a:solidFill>
                  <a:schemeClr val="tx1">
                    <a:lumMod val="85000"/>
                    <a:lumOff val="15000"/>
                  </a:schemeClr>
                </a:solidFill>
              </a:rPr>
              <a:t> (IRDR) (ICSU</a:t>
            </a:r>
            <a:r>
              <a:rPr lang="es-ES" sz="2300" dirty="0" smtClean="0">
                <a:solidFill>
                  <a:schemeClr val="tx1">
                    <a:lumMod val="85000"/>
                    <a:lumOff val="15000"/>
                  </a:schemeClr>
                </a:solidFill>
              </a:rPr>
              <a:t>)</a:t>
            </a:r>
          </a:p>
          <a:p>
            <a:r>
              <a:rPr lang="es-ES" sz="2300" dirty="0">
                <a:solidFill>
                  <a:schemeClr val="tx1">
                    <a:lumMod val="85000"/>
                    <a:lumOff val="15000"/>
                  </a:schemeClr>
                </a:solidFill>
              </a:rPr>
              <a:t>International </a:t>
            </a:r>
            <a:r>
              <a:rPr lang="es-ES" sz="2300" dirty="0" err="1">
                <a:solidFill>
                  <a:schemeClr val="tx1">
                    <a:lumMod val="85000"/>
                    <a:lumOff val="15000"/>
                  </a:schemeClr>
                </a:solidFill>
              </a:rPr>
              <a:t>Strategy</a:t>
            </a:r>
            <a:r>
              <a:rPr lang="es-ES" sz="2300" dirty="0">
                <a:solidFill>
                  <a:schemeClr val="tx1">
                    <a:lumMod val="85000"/>
                    <a:lumOff val="15000"/>
                  </a:schemeClr>
                </a:solidFill>
              </a:rPr>
              <a:t> </a:t>
            </a:r>
            <a:r>
              <a:rPr lang="es-ES" sz="2300" dirty="0" err="1">
                <a:solidFill>
                  <a:schemeClr val="tx1">
                    <a:lumMod val="85000"/>
                    <a:lumOff val="15000"/>
                  </a:schemeClr>
                </a:solidFill>
              </a:rPr>
              <a:t>for</a:t>
            </a:r>
            <a:r>
              <a:rPr lang="es-ES" sz="2300" dirty="0">
                <a:solidFill>
                  <a:schemeClr val="tx1">
                    <a:lumMod val="85000"/>
                    <a:lumOff val="15000"/>
                  </a:schemeClr>
                </a:solidFill>
              </a:rPr>
              <a:t> </a:t>
            </a:r>
            <a:r>
              <a:rPr lang="es-ES" sz="2300" dirty="0" err="1">
                <a:solidFill>
                  <a:schemeClr val="tx1">
                    <a:lumMod val="85000"/>
                    <a:lumOff val="15000"/>
                  </a:schemeClr>
                </a:solidFill>
              </a:rPr>
              <a:t>Disaster</a:t>
            </a:r>
            <a:r>
              <a:rPr lang="es-ES" sz="2300" dirty="0">
                <a:solidFill>
                  <a:schemeClr val="tx1">
                    <a:lumMod val="85000"/>
                    <a:lumOff val="15000"/>
                  </a:schemeClr>
                </a:solidFill>
              </a:rPr>
              <a:t> </a:t>
            </a:r>
            <a:r>
              <a:rPr lang="es-ES" sz="2300" dirty="0" err="1">
                <a:solidFill>
                  <a:schemeClr val="tx1">
                    <a:lumMod val="85000"/>
                    <a:lumOff val="15000"/>
                  </a:schemeClr>
                </a:solidFill>
              </a:rPr>
              <a:t>Reduction</a:t>
            </a:r>
            <a:r>
              <a:rPr lang="es-ES" sz="2300" dirty="0">
                <a:solidFill>
                  <a:schemeClr val="tx1">
                    <a:lumMod val="85000"/>
                    <a:lumOff val="15000"/>
                  </a:schemeClr>
                </a:solidFill>
              </a:rPr>
              <a:t> (ISDR) (</a:t>
            </a:r>
            <a:r>
              <a:rPr lang="es-ES" sz="2300" dirty="0" err="1">
                <a:solidFill>
                  <a:schemeClr val="tx1">
                    <a:lumMod val="85000"/>
                    <a:lumOff val="15000"/>
                  </a:schemeClr>
                </a:solidFill>
              </a:rPr>
              <a:t>United</a:t>
            </a:r>
            <a:r>
              <a:rPr lang="es-ES" sz="2300" dirty="0">
                <a:solidFill>
                  <a:schemeClr val="tx1">
                    <a:lumMod val="85000"/>
                    <a:lumOff val="15000"/>
                  </a:schemeClr>
                </a:solidFill>
              </a:rPr>
              <a:t> </a:t>
            </a:r>
            <a:r>
              <a:rPr lang="es-ES" sz="2300" dirty="0" err="1">
                <a:solidFill>
                  <a:schemeClr val="tx1">
                    <a:lumMod val="85000"/>
                    <a:lumOff val="15000"/>
                  </a:schemeClr>
                </a:solidFill>
              </a:rPr>
              <a:t>Nations</a:t>
            </a:r>
            <a:r>
              <a:rPr lang="es-ES" sz="2300" dirty="0" smtClean="0">
                <a:solidFill>
                  <a:schemeClr val="tx1">
                    <a:lumMod val="85000"/>
                    <a:lumOff val="15000"/>
                  </a:schemeClr>
                </a:solidFill>
              </a:rPr>
              <a:t>)</a:t>
            </a:r>
          </a:p>
          <a:p>
            <a:r>
              <a:rPr lang="es-ES" sz="2300" dirty="0">
                <a:solidFill>
                  <a:schemeClr val="tx1">
                    <a:lumMod val="85000"/>
                    <a:lumOff val="15000"/>
                  </a:schemeClr>
                </a:solidFill>
              </a:rPr>
              <a:t>Global </a:t>
            </a:r>
            <a:r>
              <a:rPr lang="es-ES" sz="2300" dirty="0" err="1">
                <a:solidFill>
                  <a:schemeClr val="tx1">
                    <a:lumMod val="85000"/>
                    <a:lumOff val="15000"/>
                  </a:schemeClr>
                </a:solidFill>
              </a:rPr>
              <a:t>Facility</a:t>
            </a:r>
            <a:r>
              <a:rPr lang="es-ES" sz="2300" dirty="0">
                <a:solidFill>
                  <a:schemeClr val="tx1">
                    <a:lumMod val="85000"/>
                    <a:lumOff val="15000"/>
                  </a:schemeClr>
                </a:solidFill>
              </a:rPr>
              <a:t> </a:t>
            </a:r>
            <a:r>
              <a:rPr lang="es-ES" sz="2300" dirty="0" err="1">
                <a:solidFill>
                  <a:schemeClr val="tx1">
                    <a:lumMod val="85000"/>
                    <a:lumOff val="15000"/>
                  </a:schemeClr>
                </a:solidFill>
              </a:rPr>
              <a:t>for</a:t>
            </a:r>
            <a:r>
              <a:rPr lang="es-ES" sz="2300" dirty="0">
                <a:solidFill>
                  <a:schemeClr val="tx1">
                    <a:lumMod val="85000"/>
                    <a:lumOff val="15000"/>
                  </a:schemeClr>
                </a:solidFill>
              </a:rPr>
              <a:t> </a:t>
            </a:r>
            <a:r>
              <a:rPr lang="es-ES" sz="2300" dirty="0" err="1">
                <a:solidFill>
                  <a:schemeClr val="tx1">
                    <a:lumMod val="85000"/>
                    <a:lumOff val="15000"/>
                  </a:schemeClr>
                </a:solidFill>
              </a:rPr>
              <a:t>Disaster</a:t>
            </a:r>
            <a:r>
              <a:rPr lang="es-ES" sz="2300" dirty="0">
                <a:solidFill>
                  <a:schemeClr val="tx1">
                    <a:lumMod val="85000"/>
                    <a:lumOff val="15000"/>
                  </a:schemeClr>
                </a:solidFill>
              </a:rPr>
              <a:t> </a:t>
            </a:r>
            <a:r>
              <a:rPr lang="es-ES" sz="2300" dirty="0" err="1">
                <a:solidFill>
                  <a:schemeClr val="tx1">
                    <a:lumMod val="85000"/>
                    <a:lumOff val="15000"/>
                  </a:schemeClr>
                </a:solidFill>
              </a:rPr>
              <a:t>Reduction</a:t>
            </a:r>
            <a:r>
              <a:rPr lang="es-ES" sz="2300" dirty="0">
                <a:solidFill>
                  <a:schemeClr val="tx1">
                    <a:lumMod val="85000"/>
                    <a:lumOff val="15000"/>
                  </a:schemeClr>
                </a:solidFill>
              </a:rPr>
              <a:t> and </a:t>
            </a:r>
            <a:r>
              <a:rPr lang="es-ES" sz="2300" dirty="0" err="1">
                <a:solidFill>
                  <a:schemeClr val="tx1">
                    <a:lumMod val="85000"/>
                    <a:lumOff val="15000"/>
                  </a:schemeClr>
                </a:solidFill>
              </a:rPr>
              <a:t>Recovery</a:t>
            </a:r>
            <a:r>
              <a:rPr lang="es-ES" sz="2300" dirty="0">
                <a:solidFill>
                  <a:schemeClr val="tx1">
                    <a:lumMod val="85000"/>
                    <a:lumOff val="15000"/>
                  </a:schemeClr>
                </a:solidFill>
              </a:rPr>
              <a:t> (GFDRR) (</a:t>
            </a:r>
            <a:r>
              <a:rPr lang="es-ES" sz="2300" dirty="0" err="1">
                <a:solidFill>
                  <a:schemeClr val="tx1">
                    <a:lumMod val="85000"/>
                    <a:lumOff val="15000"/>
                  </a:schemeClr>
                </a:solidFill>
              </a:rPr>
              <a:t>World</a:t>
            </a:r>
            <a:r>
              <a:rPr lang="es-ES" sz="2300" dirty="0">
                <a:solidFill>
                  <a:schemeClr val="tx1">
                    <a:lumMod val="85000"/>
                    <a:lumOff val="15000"/>
                  </a:schemeClr>
                </a:solidFill>
              </a:rPr>
              <a:t> Bank</a:t>
            </a:r>
            <a:r>
              <a:rPr lang="es-ES" sz="2300" dirty="0" smtClean="0">
                <a:solidFill>
                  <a:schemeClr val="tx1">
                    <a:lumMod val="85000"/>
                    <a:lumOff val="15000"/>
                  </a:schemeClr>
                </a:solidFill>
              </a:rPr>
              <a:t>)</a:t>
            </a:r>
          </a:p>
          <a:p>
            <a:r>
              <a:rPr lang="es-ES" sz="2300" dirty="0">
                <a:solidFill>
                  <a:schemeClr val="tx1">
                    <a:lumMod val="85000"/>
                    <a:lumOff val="15000"/>
                  </a:schemeClr>
                </a:solidFill>
              </a:rPr>
              <a:t>Global Network </a:t>
            </a:r>
            <a:r>
              <a:rPr lang="es-ES" sz="2300" dirty="0" err="1">
                <a:solidFill>
                  <a:schemeClr val="tx1">
                    <a:lumMod val="85000"/>
                    <a:lumOff val="15000"/>
                  </a:schemeClr>
                </a:solidFill>
              </a:rPr>
              <a:t>for</a:t>
            </a:r>
            <a:r>
              <a:rPr lang="es-ES" sz="2300" dirty="0">
                <a:solidFill>
                  <a:schemeClr val="tx1">
                    <a:lumMod val="85000"/>
                    <a:lumOff val="15000"/>
                  </a:schemeClr>
                </a:solidFill>
              </a:rPr>
              <a:t> </a:t>
            </a:r>
            <a:r>
              <a:rPr lang="es-ES" sz="2300" dirty="0" err="1">
                <a:solidFill>
                  <a:schemeClr val="tx1">
                    <a:lumMod val="85000"/>
                    <a:lumOff val="15000"/>
                  </a:schemeClr>
                </a:solidFill>
              </a:rPr>
              <a:t>Disaster</a:t>
            </a:r>
            <a:r>
              <a:rPr lang="es-ES" sz="2300" dirty="0">
                <a:solidFill>
                  <a:schemeClr val="tx1">
                    <a:lumMod val="85000"/>
                    <a:lumOff val="15000"/>
                  </a:schemeClr>
                </a:solidFill>
              </a:rPr>
              <a:t> </a:t>
            </a:r>
            <a:r>
              <a:rPr lang="es-ES" sz="2300" dirty="0" err="1">
                <a:solidFill>
                  <a:schemeClr val="tx1">
                    <a:lumMod val="85000"/>
                    <a:lumOff val="15000"/>
                  </a:schemeClr>
                </a:solidFill>
              </a:rPr>
              <a:t>Reduction</a:t>
            </a:r>
            <a:r>
              <a:rPr lang="es-ES" sz="2300" dirty="0">
                <a:solidFill>
                  <a:schemeClr val="tx1">
                    <a:lumMod val="85000"/>
                    <a:lumOff val="15000"/>
                  </a:schemeClr>
                </a:solidFill>
              </a:rPr>
              <a:t> (GNDR</a:t>
            </a:r>
            <a:r>
              <a:rPr lang="es-ES" sz="2300" dirty="0" smtClean="0">
                <a:solidFill>
                  <a:schemeClr val="tx1">
                    <a:lumMod val="85000"/>
                    <a:lumOff val="15000"/>
                  </a:schemeClr>
                </a:solidFill>
              </a:rPr>
              <a:t>)</a:t>
            </a:r>
          </a:p>
          <a:p>
            <a:r>
              <a:rPr lang="es-ES" sz="2300" dirty="0" err="1" smtClean="0">
                <a:solidFill>
                  <a:schemeClr val="tx1">
                    <a:lumMod val="85000"/>
                    <a:lumOff val="15000"/>
                  </a:schemeClr>
                </a:solidFill>
              </a:rPr>
              <a:t>European</a:t>
            </a:r>
            <a:r>
              <a:rPr lang="es-ES" sz="2300" dirty="0" smtClean="0">
                <a:solidFill>
                  <a:schemeClr val="tx1">
                    <a:lumMod val="85000"/>
                    <a:lumOff val="15000"/>
                  </a:schemeClr>
                </a:solidFill>
              </a:rPr>
              <a:t> </a:t>
            </a:r>
            <a:r>
              <a:rPr lang="es-ES" sz="2300" dirty="0" err="1" smtClean="0">
                <a:solidFill>
                  <a:schemeClr val="tx1">
                    <a:lumMod val="85000"/>
                    <a:lumOff val="15000"/>
                  </a:schemeClr>
                </a:solidFill>
              </a:rPr>
              <a:t>Commission</a:t>
            </a:r>
            <a:endParaRPr lang="es-ES" sz="2300" dirty="0" smtClean="0">
              <a:solidFill>
                <a:schemeClr val="tx1">
                  <a:lumMod val="85000"/>
                  <a:lumOff val="15000"/>
                </a:schemeClr>
              </a:solidFill>
            </a:endParaRPr>
          </a:p>
          <a:p>
            <a:r>
              <a:rPr lang="es-ES" sz="2300" dirty="0">
                <a:solidFill>
                  <a:schemeClr val="tx1">
                    <a:lumMod val="85000"/>
                    <a:lumOff val="15000"/>
                  </a:schemeClr>
                </a:solidFill>
              </a:rPr>
              <a:t>Others……………</a:t>
            </a:r>
          </a:p>
          <a:p>
            <a:pPr marL="0" indent="0">
              <a:buNone/>
            </a:pPr>
            <a:endParaRPr lang="es-ES" dirty="0">
              <a:solidFill>
                <a:schemeClr val="tx1">
                  <a:lumMod val="85000"/>
                  <a:lumOff val="15000"/>
                </a:schemeClr>
              </a:solidFill>
            </a:endParaRPr>
          </a:p>
          <a:p>
            <a:endParaRPr lang="es-ES" dirty="0">
              <a:solidFill>
                <a:schemeClr val="tx1">
                  <a:lumMod val="85000"/>
                  <a:lumOff val="15000"/>
                </a:schemeClr>
              </a:solidFill>
            </a:endParaRPr>
          </a:p>
          <a:p>
            <a:endParaRPr lang="es-ES" dirty="0">
              <a:solidFill>
                <a:schemeClr val="tx1">
                  <a:lumMod val="85000"/>
                  <a:lumOff val="15000"/>
                </a:schemeClr>
              </a:solidFill>
            </a:endParaRPr>
          </a:p>
          <a:p>
            <a:endParaRPr lang="es-ES" dirty="0">
              <a:solidFill>
                <a:schemeClr val="tx1">
                  <a:lumMod val="85000"/>
                  <a:lumOff val="15000"/>
                </a:schemeClr>
              </a:solidFill>
            </a:endParaRPr>
          </a:p>
          <a:p>
            <a:endParaRPr lang="en-US" dirty="0"/>
          </a:p>
        </p:txBody>
      </p:sp>
      <p:grpSp>
        <p:nvGrpSpPr>
          <p:cNvPr id="4" name="Group 3"/>
          <p:cNvGrpSpPr/>
          <p:nvPr/>
        </p:nvGrpSpPr>
        <p:grpSpPr>
          <a:xfrm>
            <a:off x="256409" y="4613971"/>
            <a:ext cx="8841871" cy="2167829"/>
            <a:chOff x="256409" y="4613971"/>
            <a:chExt cx="8841871" cy="2167829"/>
          </a:xfrm>
        </p:grpSpPr>
        <p:pic>
          <p:nvPicPr>
            <p:cNvPr id="5" name="Picture 2"/>
            <p:cNvPicPr>
              <a:picLocks noChangeAspect="1" noChangeArrowheads="1"/>
            </p:cNvPicPr>
            <p:nvPr/>
          </p:nvPicPr>
          <p:blipFill>
            <a:blip r:embed="rId2"/>
            <a:srcRect l="6787"/>
            <a:stretch>
              <a:fillRect/>
            </a:stretch>
          </p:blipFill>
          <p:spPr bwMode="auto">
            <a:xfrm>
              <a:off x="256409" y="4613971"/>
              <a:ext cx="3105146" cy="1290199"/>
            </a:xfrm>
            <a:prstGeom prst="rect">
              <a:avLst/>
            </a:prstGeom>
            <a:noFill/>
            <a:ln w="9525">
              <a:noFill/>
              <a:miter lim="800000"/>
              <a:headEnd/>
              <a:tailEnd/>
            </a:ln>
          </p:spPr>
        </p:pic>
        <p:pic>
          <p:nvPicPr>
            <p:cNvPr id="6" name="Picture 5"/>
            <p:cNvPicPr>
              <a:picLocks noChangeAspect="1" noChangeArrowheads="1"/>
            </p:cNvPicPr>
            <p:nvPr/>
          </p:nvPicPr>
          <p:blipFill>
            <a:blip r:embed="rId3"/>
            <a:srcRect/>
            <a:stretch>
              <a:fillRect/>
            </a:stretch>
          </p:blipFill>
          <p:spPr bwMode="auto">
            <a:xfrm>
              <a:off x="3618950" y="4762144"/>
              <a:ext cx="2873290" cy="830355"/>
            </a:xfrm>
            <a:prstGeom prst="rect">
              <a:avLst/>
            </a:prstGeom>
            <a:noFill/>
            <a:ln w="9525">
              <a:noFill/>
              <a:miter lim="800000"/>
              <a:headEnd/>
              <a:tailEnd/>
            </a:ln>
          </p:spPr>
        </p:pic>
        <p:pic>
          <p:nvPicPr>
            <p:cNvPr id="7" name="Picture 2"/>
            <p:cNvPicPr>
              <a:picLocks noChangeAspect="1" noChangeArrowheads="1"/>
            </p:cNvPicPr>
            <p:nvPr/>
          </p:nvPicPr>
          <p:blipFill>
            <a:blip r:embed="rId4"/>
            <a:srcRect r="3944"/>
            <a:stretch>
              <a:fillRect/>
            </a:stretch>
          </p:blipFill>
          <p:spPr bwMode="auto">
            <a:xfrm>
              <a:off x="6096000" y="5934689"/>
              <a:ext cx="3002280" cy="847111"/>
            </a:xfrm>
            <a:prstGeom prst="rect">
              <a:avLst/>
            </a:prstGeom>
            <a:noFill/>
            <a:ln w="9525">
              <a:noFill/>
              <a:miter lim="800000"/>
              <a:headEnd/>
              <a:tailEnd/>
            </a:ln>
          </p:spPr>
        </p:pic>
        <p:pic>
          <p:nvPicPr>
            <p:cNvPr id="8" name="Picture 3"/>
            <p:cNvPicPr>
              <a:picLocks noChangeAspect="1" noChangeArrowheads="1"/>
            </p:cNvPicPr>
            <p:nvPr/>
          </p:nvPicPr>
          <p:blipFill>
            <a:blip r:embed="rId5"/>
            <a:srcRect/>
            <a:stretch>
              <a:fillRect/>
            </a:stretch>
          </p:blipFill>
          <p:spPr bwMode="auto">
            <a:xfrm>
              <a:off x="2657475" y="6134100"/>
              <a:ext cx="2762250" cy="647700"/>
            </a:xfrm>
            <a:prstGeom prst="rect">
              <a:avLst/>
            </a:prstGeom>
            <a:noFill/>
            <a:ln w="9525">
              <a:noFill/>
              <a:miter lim="800000"/>
              <a:headEnd/>
              <a:tailEnd/>
            </a:ln>
          </p:spPr>
        </p:pic>
      </p:grpSp>
    </p:spTree>
    <p:extLst>
      <p:ext uri="{BB962C8B-B14F-4D97-AF65-F5344CB8AC3E}">
        <p14:creationId xmlns:p14="http://schemas.microsoft.com/office/powerpoint/2010/main" val="13447744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Potential Contributors</a:t>
            </a:r>
            <a:endParaRPr lang="en-US" b="1" dirty="0"/>
          </a:p>
        </p:txBody>
      </p:sp>
      <p:sp>
        <p:nvSpPr>
          <p:cNvPr id="3" name="Content Placeholder 2"/>
          <p:cNvSpPr>
            <a:spLocks noGrp="1"/>
          </p:cNvSpPr>
          <p:nvPr>
            <p:ph idx="1"/>
          </p:nvPr>
        </p:nvSpPr>
        <p:spPr>
          <a:xfrm>
            <a:off x="457199" y="1467699"/>
            <a:ext cx="8295217" cy="4924160"/>
          </a:xfrm>
        </p:spPr>
        <p:txBody>
          <a:bodyPr/>
          <a:lstStyle/>
          <a:p>
            <a:r>
              <a:rPr lang="en-US" dirty="0">
                <a:solidFill>
                  <a:schemeClr val="tx1">
                    <a:lumMod val="85000"/>
                    <a:lumOff val="15000"/>
                  </a:schemeClr>
                </a:solidFill>
              </a:rPr>
              <a:t>Hazards and Vulnerability Research Institute (HVRI) (South Carolina</a:t>
            </a:r>
            <a:r>
              <a:rPr lang="en-US" dirty="0" smtClean="0">
                <a:solidFill>
                  <a:schemeClr val="tx1">
                    <a:lumMod val="85000"/>
                    <a:lumOff val="15000"/>
                  </a:schemeClr>
                </a:solidFill>
              </a:rPr>
              <a:t>)</a:t>
            </a:r>
          </a:p>
          <a:p>
            <a:r>
              <a:rPr lang="en-US" dirty="0">
                <a:solidFill>
                  <a:schemeClr val="tx1">
                    <a:lumMod val="85000"/>
                    <a:lumOff val="15000"/>
                  </a:schemeClr>
                </a:solidFill>
              </a:rPr>
              <a:t>Center for Disaster Management and Risk Reduction Technology (CEDIM) (Karlsruhe</a:t>
            </a:r>
            <a:r>
              <a:rPr lang="en-US" dirty="0" smtClean="0">
                <a:solidFill>
                  <a:schemeClr val="tx1">
                    <a:lumMod val="85000"/>
                    <a:lumOff val="15000"/>
                  </a:schemeClr>
                </a:solidFill>
              </a:rPr>
              <a:t>)</a:t>
            </a:r>
          </a:p>
          <a:p>
            <a:r>
              <a:rPr lang="en-US" dirty="0" err="1" smtClean="0">
                <a:solidFill>
                  <a:schemeClr val="tx1">
                    <a:lumMod val="85000"/>
                    <a:lumOff val="15000"/>
                  </a:schemeClr>
                </a:solidFill>
              </a:rPr>
              <a:t>emBRACE</a:t>
            </a:r>
            <a:r>
              <a:rPr lang="en-US" dirty="0" smtClean="0">
                <a:solidFill>
                  <a:schemeClr val="tx1">
                    <a:lumMod val="85000"/>
                    <a:lumOff val="15000"/>
                  </a:schemeClr>
                </a:solidFill>
              </a:rPr>
              <a:t> Consortium</a:t>
            </a:r>
          </a:p>
          <a:p>
            <a:r>
              <a:rPr lang="en-US" dirty="0">
                <a:solidFill>
                  <a:schemeClr val="tx1">
                    <a:lumMod val="85000"/>
                    <a:lumOff val="15000"/>
                  </a:schemeClr>
                </a:solidFill>
              </a:rPr>
              <a:t>International Center for Numerical Methods in Engineering (CIMNE) (Barcelona</a:t>
            </a:r>
            <a:r>
              <a:rPr lang="en-US" dirty="0" smtClean="0">
                <a:solidFill>
                  <a:schemeClr val="tx1">
                    <a:lumMod val="85000"/>
                    <a:lumOff val="15000"/>
                  </a:schemeClr>
                </a:solidFill>
              </a:rPr>
              <a:t>)</a:t>
            </a:r>
          </a:p>
          <a:p>
            <a:r>
              <a:rPr lang="en-US" dirty="0">
                <a:solidFill>
                  <a:schemeClr val="tx1">
                    <a:lumMod val="85000"/>
                    <a:lumOff val="15000"/>
                  </a:schemeClr>
                </a:solidFill>
              </a:rPr>
              <a:t>Others……………</a:t>
            </a:r>
          </a:p>
          <a:p>
            <a:pPr marL="0" indent="0">
              <a:buNone/>
            </a:pPr>
            <a:endParaRPr lang="en-US" dirty="0">
              <a:solidFill>
                <a:schemeClr val="tx1">
                  <a:lumMod val="85000"/>
                  <a:lumOff val="15000"/>
                </a:schemeClr>
              </a:solidFill>
            </a:endParaRPr>
          </a:p>
          <a:p>
            <a:endParaRPr lang="en-US" dirty="0">
              <a:solidFill>
                <a:schemeClr val="tx1">
                  <a:lumMod val="85000"/>
                  <a:lumOff val="15000"/>
                </a:schemeClr>
              </a:solidFill>
            </a:endParaRPr>
          </a:p>
          <a:p>
            <a:endParaRPr lang="es-ES" dirty="0" smtClean="0">
              <a:solidFill>
                <a:schemeClr val="tx1">
                  <a:lumMod val="85000"/>
                  <a:lumOff val="15000"/>
                </a:schemeClr>
              </a:solidFill>
            </a:endParaRPr>
          </a:p>
          <a:p>
            <a:endParaRPr lang="en-US" dirty="0"/>
          </a:p>
        </p:txBody>
      </p:sp>
      <p:pic>
        <p:nvPicPr>
          <p:cNvPr id="5" name="Picture 3"/>
          <p:cNvPicPr>
            <a:picLocks noChangeAspect="1" noChangeArrowheads="1"/>
          </p:cNvPicPr>
          <p:nvPr/>
        </p:nvPicPr>
        <p:blipFill>
          <a:blip r:embed="rId3"/>
          <a:srcRect l="13588" t="11218" r="34318" b="7720"/>
          <a:stretch>
            <a:fillRect/>
          </a:stretch>
        </p:blipFill>
        <p:spPr bwMode="auto">
          <a:xfrm>
            <a:off x="7450818" y="4816330"/>
            <a:ext cx="1088835" cy="1159845"/>
          </a:xfrm>
          <a:prstGeom prst="rect">
            <a:avLst/>
          </a:prstGeom>
          <a:noFill/>
          <a:ln w="9525">
            <a:noFill/>
            <a:miter lim="800000"/>
            <a:headEnd/>
            <a:tailEnd/>
          </a:ln>
        </p:spPr>
      </p:pic>
      <p:pic>
        <p:nvPicPr>
          <p:cNvPr id="6" name="Picture 4" descr="Center for Disaster Management and Risk Reduction Techn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989" y="5509277"/>
            <a:ext cx="2180385" cy="6658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5"/>
          <a:srcRect l="15041" t="8744" r="21149" b="12682"/>
          <a:stretch>
            <a:fillRect/>
          </a:stretch>
        </p:blipFill>
        <p:spPr bwMode="auto">
          <a:xfrm>
            <a:off x="4811573" y="5181601"/>
            <a:ext cx="1672412" cy="1481280"/>
          </a:xfrm>
          <a:prstGeom prst="rect">
            <a:avLst/>
          </a:prstGeom>
          <a:noFill/>
          <a:ln w="3175">
            <a:solidFill>
              <a:schemeClr val="tx1"/>
            </a:solidFill>
            <a:miter lim="800000"/>
            <a:headEnd/>
            <a:tailEnd/>
          </a:ln>
        </p:spPr>
      </p:pic>
    </p:spTree>
    <p:extLst>
      <p:ext uri="{BB962C8B-B14F-4D97-AF65-F5344CB8AC3E}">
        <p14:creationId xmlns:p14="http://schemas.microsoft.com/office/powerpoint/2010/main" val="8270939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62908" y="215900"/>
            <a:ext cx="6591300" cy="719138"/>
          </a:xfrm>
        </p:spPr>
        <p:txBody>
          <a:bodyPr>
            <a:noAutofit/>
          </a:bodyPr>
          <a:lstStyle/>
          <a:p>
            <a:pPr eaLnBrk="1" hangingPunct="1">
              <a:defRPr/>
            </a:pPr>
            <a:endParaRPr lang="en-US" sz="2500" b="1" dirty="0">
              <a:latin typeface="Calibri" charset="0"/>
              <a:ea typeface="ＭＳ Ｐゴシック" charset="0"/>
            </a:endParaRPr>
          </a:p>
        </p:txBody>
      </p:sp>
      <p:sp>
        <p:nvSpPr>
          <p:cNvPr id="12292" name="Text Placeholder 2"/>
          <p:cNvSpPr txBox="1">
            <a:spLocks/>
          </p:cNvSpPr>
          <p:nvPr/>
        </p:nvSpPr>
        <p:spPr bwMode="auto">
          <a:xfrm>
            <a:off x="265113" y="1612900"/>
            <a:ext cx="8656637" cy="1847850"/>
          </a:xfrm>
          <a:prstGeom prst="rect">
            <a:avLst/>
          </a:prstGeom>
          <a:noFill/>
          <a:ln w="9525">
            <a:noFill/>
            <a:miter lim="800000"/>
            <a:headEnd/>
            <a:tailEnd/>
          </a:ln>
        </p:spPr>
        <p:txBody>
          <a:bodyPr/>
          <a:lstStyle/>
          <a:p>
            <a:pPr marL="342900" indent="-342900">
              <a:spcBef>
                <a:spcPct val="20000"/>
              </a:spcBef>
              <a:buFont typeface="Lucida Grande" pitchFamily="-84" charset="0"/>
              <a:buChar char="‣"/>
            </a:pPr>
            <a:r>
              <a:rPr lang="en-US" sz="2200" dirty="0" smtClean="0">
                <a:latin typeface="+mn-lt"/>
              </a:rPr>
              <a:t>Measurement of vulnerability/resilience is a key step towards disaster risk reduction.</a:t>
            </a:r>
          </a:p>
          <a:p>
            <a:pPr marL="342900" indent="-342900">
              <a:spcBef>
                <a:spcPct val="20000"/>
              </a:spcBef>
              <a:buFont typeface="Lucida Grande" pitchFamily="-84" charset="0"/>
              <a:buChar char="‣"/>
            </a:pPr>
            <a:r>
              <a:rPr lang="en-US" sz="2200" dirty="0" smtClean="0">
                <a:latin typeface="+mn-lt"/>
              </a:rPr>
              <a:t>The development of universal metrics </a:t>
            </a:r>
            <a:r>
              <a:rPr lang="en-US" sz="2200" dirty="0">
                <a:latin typeface="+mn-lt"/>
              </a:rPr>
              <a:t>r</a:t>
            </a:r>
            <a:r>
              <a:rPr lang="en-US" sz="2200" dirty="0" smtClean="0">
                <a:latin typeface="+mn-lt"/>
              </a:rPr>
              <a:t>emains a challenge.</a:t>
            </a:r>
          </a:p>
          <a:p>
            <a:pPr marL="342900" indent="-342900">
              <a:spcBef>
                <a:spcPct val="20000"/>
              </a:spcBef>
              <a:buFont typeface="Lucida Grande" pitchFamily="-84" charset="0"/>
              <a:buChar char="‣"/>
            </a:pPr>
            <a:r>
              <a:rPr lang="en-GB" sz="2200" dirty="0">
                <a:latin typeface="+mn-lt"/>
              </a:rPr>
              <a:t>N</a:t>
            </a:r>
            <a:r>
              <a:rPr lang="en-GB" sz="2200" dirty="0" smtClean="0">
                <a:latin typeface="+mn-lt"/>
              </a:rPr>
              <a:t>o </a:t>
            </a:r>
            <a:r>
              <a:rPr lang="en-GB" sz="2200" dirty="0">
                <a:latin typeface="+mn-lt"/>
              </a:rPr>
              <a:t>centralized information source </a:t>
            </a:r>
            <a:r>
              <a:rPr lang="en-GB" sz="2200" dirty="0" smtClean="0">
                <a:latin typeface="+mn-lt"/>
              </a:rPr>
              <a:t>exists </a:t>
            </a:r>
            <a:r>
              <a:rPr lang="en-GB" sz="2200" dirty="0">
                <a:latin typeface="+mn-lt"/>
              </a:rPr>
              <a:t>(</a:t>
            </a:r>
            <a:r>
              <a:rPr lang="en-GB" sz="2200" dirty="0" smtClean="0">
                <a:latin typeface="+mn-lt"/>
              </a:rPr>
              <a:t>data</a:t>
            </a:r>
            <a:r>
              <a:rPr lang="en-GB" sz="2200" dirty="0">
                <a:latin typeface="+mn-lt"/>
              </a:rPr>
              <a:t>, methods, </a:t>
            </a:r>
            <a:r>
              <a:rPr lang="en-GB" sz="2200" dirty="0" smtClean="0">
                <a:latin typeface="+mn-lt"/>
              </a:rPr>
              <a:t>research </a:t>
            </a:r>
            <a:r>
              <a:rPr lang="en-GB" sz="2200" dirty="0">
                <a:latin typeface="+mn-lt"/>
              </a:rPr>
              <a:t>initiatives, theory, </a:t>
            </a:r>
            <a:r>
              <a:rPr lang="en-GB" sz="2200" dirty="0" smtClean="0">
                <a:latin typeface="+mn-lt"/>
              </a:rPr>
              <a:t>ancillary information).</a:t>
            </a:r>
            <a:endParaRPr lang="en-US" sz="2200" dirty="0">
              <a:latin typeface="+mn-lt"/>
            </a:endParaRPr>
          </a:p>
          <a:p>
            <a:pPr marL="342900" indent="-342900">
              <a:spcBef>
                <a:spcPct val="20000"/>
              </a:spcBef>
              <a:buFont typeface="Lucida Grande" pitchFamily="-84" charset="0"/>
              <a:buChar char="‣"/>
            </a:pPr>
            <a:endParaRPr lang="en-US" sz="1100" dirty="0"/>
          </a:p>
          <a:p>
            <a:pPr marL="342900" indent="-342900">
              <a:spcBef>
                <a:spcPct val="20000"/>
              </a:spcBef>
              <a:buFont typeface="Lucida Grande" pitchFamily="-84" charset="0"/>
              <a:buChar char="‣"/>
            </a:pPr>
            <a:endParaRPr lang="en-US" sz="1100" dirty="0">
              <a:solidFill>
                <a:srgbClr val="544742"/>
              </a:solidFill>
              <a:latin typeface="Calibri" pitchFamily="34" charset="0"/>
            </a:endParaRPr>
          </a:p>
        </p:txBody>
      </p:sp>
      <p:sp>
        <p:nvSpPr>
          <p:cNvPr id="3" name="TextBox 2"/>
          <p:cNvSpPr txBox="1"/>
          <p:nvPr/>
        </p:nvSpPr>
        <p:spPr>
          <a:xfrm>
            <a:off x="269874" y="1174750"/>
            <a:ext cx="2016125" cy="492443"/>
          </a:xfrm>
          <a:prstGeom prst="rect">
            <a:avLst/>
          </a:prstGeom>
          <a:noFill/>
        </p:spPr>
        <p:txBody>
          <a:bodyPr wrap="square" rtlCol="0">
            <a:spAutoFit/>
          </a:bodyPr>
          <a:lstStyle/>
          <a:p>
            <a:r>
              <a:rPr lang="en-US" sz="2600" b="1" dirty="0" smtClean="0">
                <a:latin typeface="+mn-lt"/>
              </a:rPr>
              <a:t>Background</a:t>
            </a:r>
            <a:endParaRPr lang="en-US" sz="2600" b="1" dirty="0">
              <a:latin typeface="+mn-lt"/>
            </a:endParaRPr>
          </a:p>
        </p:txBody>
      </p:sp>
      <p:sp>
        <p:nvSpPr>
          <p:cNvPr id="4" name="TextBox 3"/>
          <p:cNvSpPr txBox="1"/>
          <p:nvPr/>
        </p:nvSpPr>
        <p:spPr>
          <a:xfrm>
            <a:off x="269875" y="3508375"/>
            <a:ext cx="2667000" cy="492443"/>
          </a:xfrm>
          <a:prstGeom prst="rect">
            <a:avLst/>
          </a:prstGeom>
          <a:noFill/>
        </p:spPr>
        <p:txBody>
          <a:bodyPr wrap="square" rtlCol="0">
            <a:spAutoFit/>
          </a:bodyPr>
          <a:lstStyle/>
          <a:p>
            <a:r>
              <a:rPr lang="en-US" sz="2600" b="1" dirty="0" smtClean="0">
                <a:latin typeface="+mn-lt"/>
              </a:rPr>
              <a:t>Objective</a:t>
            </a:r>
            <a:endParaRPr lang="en-US" sz="2600" b="1" dirty="0">
              <a:latin typeface="+mn-lt"/>
            </a:endParaRPr>
          </a:p>
        </p:txBody>
      </p:sp>
      <p:sp>
        <p:nvSpPr>
          <p:cNvPr id="8" name="Text Placeholder 2"/>
          <p:cNvSpPr txBox="1">
            <a:spLocks/>
          </p:cNvSpPr>
          <p:nvPr/>
        </p:nvSpPr>
        <p:spPr bwMode="auto">
          <a:xfrm>
            <a:off x="269284" y="3701137"/>
            <a:ext cx="8715966" cy="2124987"/>
          </a:xfrm>
          <a:prstGeom prst="rect">
            <a:avLst/>
          </a:prstGeom>
          <a:noFill/>
          <a:ln w="9525">
            <a:noFill/>
            <a:miter lim="800000"/>
            <a:headEnd/>
            <a:tailEnd/>
          </a:ln>
        </p:spPr>
        <p:txBody>
          <a:bodyPr/>
          <a:lstStyle/>
          <a:p>
            <a:pPr>
              <a:spcBef>
                <a:spcPct val="20000"/>
              </a:spcBef>
            </a:pPr>
            <a:endParaRPr lang="en-US" sz="2000" dirty="0" smtClean="0">
              <a:solidFill>
                <a:srgbClr val="3366FF"/>
              </a:solidFill>
              <a:latin typeface="+mn-lt"/>
            </a:endParaRPr>
          </a:p>
          <a:p>
            <a:pPr marL="342900" indent="-342900">
              <a:spcBef>
                <a:spcPct val="20000"/>
              </a:spcBef>
              <a:buFont typeface="Lucida Grande" pitchFamily="-84" charset="0"/>
              <a:buChar char="‣"/>
            </a:pPr>
            <a:r>
              <a:rPr lang="en-GB" sz="2200" dirty="0" smtClean="0">
                <a:latin typeface="+mn-lt"/>
              </a:rPr>
              <a:t>Implementation of an information </a:t>
            </a:r>
            <a:r>
              <a:rPr lang="en-GB" sz="2200" dirty="0">
                <a:latin typeface="+mn-lt"/>
              </a:rPr>
              <a:t>system </a:t>
            </a:r>
            <a:r>
              <a:rPr lang="en-GB" sz="2200" dirty="0" smtClean="0">
                <a:latin typeface="+mn-lt"/>
              </a:rPr>
              <a:t>aimed </a:t>
            </a:r>
            <a:r>
              <a:rPr lang="en-GB" sz="2200" dirty="0">
                <a:latin typeface="+mn-lt"/>
              </a:rPr>
              <a:t>specifically at global, regional, and locally-based </a:t>
            </a:r>
            <a:r>
              <a:rPr lang="en-GB" sz="2200" dirty="0" smtClean="0">
                <a:latin typeface="+mn-lt"/>
              </a:rPr>
              <a:t>assessments.</a:t>
            </a:r>
          </a:p>
          <a:p>
            <a:pPr marL="342900" indent="-342900">
              <a:spcBef>
                <a:spcPct val="20000"/>
              </a:spcBef>
              <a:buFont typeface="Lucida Grande" pitchFamily="-84" charset="0"/>
              <a:buChar char="‣"/>
            </a:pPr>
            <a:r>
              <a:rPr lang="en-GB" sz="2200" dirty="0" smtClean="0">
                <a:latin typeface="+mn-lt"/>
              </a:rPr>
              <a:t>Provision of </a:t>
            </a:r>
            <a:r>
              <a:rPr lang="en-GB" sz="2200" dirty="0">
                <a:latin typeface="+mn-lt"/>
              </a:rPr>
              <a:t>a common platform </a:t>
            </a:r>
            <a:r>
              <a:rPr lang="en-GB" sz="2200" dirty="0" smtClean="0">
                <a:latin typeface="+mn-lt"/>
              </a:rPr>
              <a:t>for knowledge integration and sharing.</a:t>
            </a:r>
            <a:r>
              <a:rPr lang="en-US" sz="2200" dirty="0" smtClean="0">
                <a:latin typeface="+mn-lt"/>
              </a:rPr>
              <a:t> </a:t>
            </a:r>
          </a:p>
          <a:p>
            <a:pPr marL="342900" indent="-342900">
              <a:spcBef>
                <a:spcPct val="20000"/>
              </a:spcBef>
              <a:buFont typeface="Lucida Grande" pitchFamily="-84" charset="0"/>
              <a:buChar char="‣"/>
            </a:pPr>
            <a:r>
              <a:rPr lang="en-US" sz="2200" dirty="0" smtClean="0">
                <a:latin typeface="+mn-lt"/>
              </a:rPr>
              <a:t>Development of a </a:t>
            </a:r>
            <a:r>
              <a:rPr lang="en-US" sz="2200" dirty="0">
                <a:latin typeface="+mn-lt"/>
              </a:rPr>
              <a:t>uniform ontology </a:t>
            </a:r>
            <a:r>
              <a:rPr lang="en-US" sz="2200" dirty="0" smtClean="0">
                <a:latin typeface="+mn-lt"/>
              </a:rPr>
              <a:t>and taxonomy allowing </a:t>
            </a:r>
            <a:r>
              <a:rPr lang="en-US" sz="2200" dirty="0">
                <a:latin typeface="+mn-lt"/>
              </a:rPr>
              <a:t>the annotation of key </a:t>
            </a:r>
            <a:r>
              <a:rPr lang="en-US" sz="2200" dirty="0" smtClean="0">
                <a:latin typeface="+mn-lt"/>
              </a:rPr>
              <a:t>categories</a:t>
            </a:r>
          </a:p>
          <a:p>
            <a:pPr marL="342900" indent="-342900">
              <a:spcBef>
                <a:spcPct val="20000"/>
              </a:spcBef>
              <a:buFont typeface="Lucida Grande" pitchFamily="-84" charset="0"/>
              <a:buChar char="‣"/>
            </a:pPr>
            <a:r>
              <a:rPr lang="en-US" sz="2200" dirty="0" smtClean="0">
                <a:latin typeface="+mn-lt"/>
              </a:rPr>
              <a:t>Provision of a dissemination source for various IRDR initiatives</a:t>
            </a:r>
            <a:r>
              <a:rPr lang="en-US" sz="2200" dirty="0">
                <a:latin typeface="+mn-lt"/>
              </a:rPr>
              <a:t>,</a:t>
            </a:r>
            <a:r>
              <a:rPr lang="en-US" sz="2200" dirty="0" smtClean="0">
                <a:latin typeface="+mn-lt"/>
              </a:rPr>
              <a:t> e.g. AIRDR, etc.</a:t>
            </a:r>
            <a:endParaRPr lang="en-US" sz="22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174033" y="152400"/>
            <a:ext cx="5905074" cy="719138"/>
          </a:xfrm>
        </p:spPr>
        <p:txBody>
          <a:bodyPr>
            <a:noAutofit/>
          </a:bodyPr>
          <a:lstStyle/>
          <a:p>
            <a:pPr eaLnBrk="1" hangingPunct="1">
              <a:defRPr/>
            </a:pPr>
            <a:r>
              <a:rPr lang="en-US" b="1" dirty="0" smtClean="0">
                <a:latin typeface="Calibri" charset="0"/>
                <a:ea typeface="ＭＳ Ｐゴシック" charset="0"/>
              </a:rPr>
              <a:t>Conceptual Framework</a:t>
            </a:r>
            <a:endParaRPr lang="en-US" b="1" dirty="0">
              <a:latin typeface="Calibri" charset="0"/>
              <a:ea typeface="ＭＳ Ｐゴシック" charset="0"/>
            </a:endParaRPr>
          </a:p>
        </p:txBody>
      </p:sp>
      <p:sp>
        <p:nvSpPr>
          <p:cNvPr id="9" name="TextBox 8"/>
          <p:cNvSpPr txBox="1"/>
          <p:nvPr/>
        </p:nvSpPr>
        <p:spPr>
          <a:xfrm>
            <a:off x="3163014" y="2856891"/>
            <a:ext cx="2916093" cy="392344"/>
          </a:xfrm>
          <a:prstGeom prst="rect">
            <a:avLst/>
          </a:prstGeom>
          <a:noFill/>
        </p:spPr>
        <p:txBody>
          <a:bodyPr wrap="square" rtlCol="0">
            <a:spAutoFit/>
          </a:bodyPr>
          <a:lstStyle/>
          <a:p>
            <a:pPr algn="ctr"/>
            <a:r>
              <a:rPr lang="en-US" sz="2000" b="1" dirty="0" smtClean="0">
                <a:latin typeface="Times New Roman"/>
                <a:cs typeface="Times New Roman"/>
              </a:rPr>
              <a:t>Information Portal</a:t>
            </a:r>
            <a:endParaRPr lang="en-US" sz="2000" b="1" dirty="0">
              <a:latin typeface="Times New Roman"/>
              <a:cs typeface="Times New Roman"/>
            </a:endParaRPr>
          </a:p>
        </p:txBody>
      </p:sp>
      <p:pic>
        <p:nvPicPr>
          <p:cNvPr id="10" name="Picture 9"/>
          <p:cNvPicPr>
            <a:picLocks noChangeAspect="1"/>
          </p:cNvPicPr>
          <p:nvPr/>
        </p:nvPicPr>
        <p:blipFill>
          <a:blip r:embed="rId3"/>
          <a:stretch>
            <a:fillRect/>
          </a:stretch>
        </p:blipFill>
        <p:spPr>
          <a:xfrm>
            <a:off x="3682017" y="3449352"/>
            <a:ext cx="1253472" cy="1343206"/>
          </a:xfrm>
          <a:prstGeom prst="rect">
            <a:avLst/>
          </a:prstGeom>
        </p:spPr>
      </p:pic>
      <p:pic>
        <p:nvPicPr>
          <p:cNvPr id="11" name="Picture 10"/>
          <p:cNvPicPr>
            <a:picLocks noChangeAspect="1"/>
          </p:cNvPicPr>
          <p:nvPr/>
        </p:nvPicPr>
        <p:blipFill>
          <a:blip r:embed="rId3"/>
          <a:stretch>
            <a:fillRect/>
          </a:stretch>
        </p:blipFill>
        <p:spPr>
          <a:xfrm>
            <a:off x="597135" y="1631615"/>
            <a:ext cx="1074996" cy="1151953"/>
          </a:xfrm>
          <a:prstGeom prst="rect">
            <a:avLst/>
          </a:prstGeom>
        </p:spPr>
      </p:pic>
      <p:pic>
        <p:nvPicPr>
          <p:cNvPr id="12" name="Picture 11"/>
          <p:cNvPicPr>
            <a:picLocks noChangeAspect="1"/>
          </p:cNvPicPr>
          <p:nvPr/>
        </p:nvPicPr>
        <p:blipFill>
          <a:blip r:embed="rId3"/>
          <a:stretch>
            <a:fillRect/>
          </a:stretch>
        </p:blipFill>
        <p:spPr>
          <a:xfrm>
            <a:off x="632482" y="3414104"/>
            <a:ext cx="1074996" cy="1151953"/>
          </a:xfrm>
          <a:prstGeom prst="rect">
            <a:avLst/>
          </a:prstGeom>
        </p:spPr>
      </p:pic>
      <p:pic>
        <p:nvPicPr>
          <p:cNvPr id="13" name="Picture 12"/>
          <p:cNvPicPr>
            <a:picLocks noChangeAspect="1"/>
          </p:cNvPicPr>
          <p:nvPr/>
        </p:nvPicPr>
        <p:blipFill>
          <a:blip r:embed="rId3"/>
          <a:stretch>
            <a:fillRect/>
          </a:stretch>
        </p:blipFill>
        <p:spPr>
          <a:xfrm>
            <a:off x="632482" y="5539979"/>
            <a:ext cx="1074996" cy="1151953"/>
          </a:xfrm>
          <a:prstGeom prst="rect">
            <a:avLst/>
          </a:prstGeom>
        </p:spPr>
      </p:pic>
      <p:pic>
        <p:nvPicPr>
          <p:cNvPr id="14" name="Picture 13"/>
          <p:cNvPicPr>
            <a:picLocks noChangeAspect="1"/>
          </p:cNvPicPr>
          <p:nvPr/>
        </p:nvPicPr>
        <p:blipFill>
          <a:blip r:embed="rId4"/>
          <a:stretch>
            <a:fillRect/>
          </a:stretch>
        </p:blipFill>
        <p:spPr>
          <a:xfrm>
            <a:off x="6954557" y="3355932"/>
            <a:ext cx="1522382" cy="1399237"/>
          </a:xfrm>
          <a:prstGeom prst="rect">
            <a:avLst/>
          </a:prstGeom>
        </p:spPr>
      </p:pic>
      <p:sp>
        <p:nvSpPr>
          <p:cNvPr id="15" name="TextBox 14"/>
          <p:cNvSpPr txBox="1"/>
          <p:nvPr/>
        </p:nvSpPr>
        <p:spPr>
          <a:xfrm>
            <a:off x="6676743" y="2882082"/>
            <a:ext cx="1959257" cy="392344"/>
          </a:xfrm>
          <a:prstGeom prst="rect">
            <a:avLst/>
          </a:prstGeom>
          <a:noFill/>
        </p:spPr>
        <p:txBody>
          <a:bodyPr wrap="square" rtlCol="0">
            <a:spAutoFit/>
          </a:bodyPr>
          <a:lstStyle/>
          <a:p>
            <a:pPr algn="ctr"/>
            <a:r>
              <a:rPr lang="en-US" sz="2000" b="1" dirty="0" smtClean="0">
                <a:latin typeface="Times New Roman"/>
                <a:cs typeface="Times New Roman"/>
              </a:rPr>
              <a:t>Client</a:t>
            </a:r>
            <a:endParaRPr lang="en-US" sz="2000" b="1" dirty="0">
              <a:latin typeface="Times New Roman"/>
              <a:cs typeface="Times New Roman"/>
            </a:endParaRPr>
          </a:p>
        </p:txBody>
      </p:sp>
      <p:cxnSp>
        <p:nvCxnSpPr>
          <p:cNvPr id="16" name="Straight Arrow Connector 15"/>
          <p:cNvCxnSpPr/>
          <p:nvPr/>
        </p:nvCxnSpPr>
        <p:spPr>
          <a:xfrm flipH="1">
            <a:off x="1992722" y="3990081"/>
            <a:ext cx="1467486" cy="0"/>
          </a:xfrm>
          <a:prstGeom prst="straightConnector1">
            <a:avLst/>
          </a:prstGeom>
          <a:ln w="44450">
            <a:solidFill>
              <a:schemeClr val="tx2">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16869" y="1206500"/>
            <a:ext cx="4201131" cy="400110"/>
          </a:xfrm>
          <a:prstGeom prst="rect">
            <a:avLst/>
          </a:prstGeom>
          <a:noFill/>
        </p:spPr>
        <p:txBody>
          <a:bodyPr wrap="square" rtlCol="0">
            <a:spAutoFit/>
          </a:bodyPr>
          <a:lstStyle/>
          <a:p>
            <a:r>
              <a:rPr lang="en-US" sz="2000" b="1" dirty="0" smtClean="0">
                <a:latin typeface="Times New Roman"/>
                <a:cs typeface="Times New Roman"/>
              </a:rPr>
              <a:t>Source Information, Data, Metadata</a:t>
            </a:r>
            <a:endParaRPr lang="en-US" sz="2000" b="1" dirty="0">
              <a:latin typeface="Times New Roman"/>
              <a:cs typeface="Times New Roman"/>
            </a:endParaRPr>
          </a:p>
        </p:txBody>
      </p:sp>
      <p:sp>
        <p:nvSpPr>
          <p:cNvPr id="18" name="TextBox 17"/>
          <p:cNvSpPr txBox="1"/>
          <p:nvPr/>
        </p:nvSpPr>
        <p:spPr>
          <a:xfrm>
            <a:off x="-49900" y="2874334"/>
            <a:ext cx="2670620" cy="392344"/>
          </a:xfrm>
          <a:prstGeom prst="rect">
            <a:avLst/>
          </a:prstGeom>
          <a:noFill/>
        </p:spPr>
        <p:txBody>
          <a:bodyPr wrap="square" rtlCol="0">
            <a:spAutoFit/>
          </a:bodyPr>
          <a:lstStyle/>
          <a:p>
            <a:pPr algn="ctr"/>
            <a:r>
              <a:rPr lang="en-US" sz="2000" b="1" dirty="0" smtClean="0">
                <a:latin typeface="Times New Roman"/>
                <a:cs typeface="Times New Roman"/>
              </a:rPr>
              <a:t>Research Initiatives</a:t>
            </a:r>
            <a:endParaRPr lang="en-US" sz="2000" b="1" dirty="0">
              <a:latin typeface="Times New Roman"/>
              <a:cs typeface="Times New Roman"/>
            </a:endParaRPr>
          </a:p>
        </p:txBody>
      </p:sp>
      <p:sp>
        <p:nvSpPr>
          <p:cNvPr id="19" name="TextBox 18"/>
          <p:cNvSpPr txBox="1"/>
          <p:nvPr/>
        </p:nvSpPr>
        <p:spPr>
          <a:xfrm>
            <a:off x="110307" y="4528972"/>
            <a:ext cx="2461444" cy="1015663"/>
          </a:xfrm>
          <a:prstGeom prst="rect">
            <a:avLst/>
          </a:prstGeom>
          <a:noFill/>
        </p:spPr>
        <p:txBody>
          <a:bodyPr wrap="square" rtlCol="0">
            <a:spAutoFit/>
          </a:bodyPr>
          <a:lstStyle/>
          <a:p>
            <a:r>
              <a:rPr lang="en-US" sz="2000" b="1" dirty="0" smtClean="0">
                <a:latin typeface="Times New Roman"/>
                <a:cs typeface="Times New Roman"/>
              </a:rPr>
              <a:t>Ancillary Sources/Dissemination Systems</a:t>
            </a:r>
          </a:p>
        </p:txBody>
      </p:sp>
      <p:cxnSp>
        <p:nvCxnSpPr>
          <p:cNvPr id="20" name="Straight Connector 19"/>
          <p:cNvCxnSpPr/>
          <p:nvPr/>
        </p:nvCxnSpPr>
        <p:spPr>
          <a:xfrm>
            <a:off x="1883609" y="2277815"/>
            <a:ext cx="1629017" cy="1308775"/>
          </a:xfrm>
          <a:prstGeom prst="line">
            <a:avLst/>
          </a:prstGeom>
          <a:ln w="44450">
            <a:solidFill>
              <a:schemeClr val="tx2">
                <a:lumMod val="75000"/>
              </a:schemeClr>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1992722" y="4503285"/>
            <a:ext cx="1343772" cy="1360518"/>
          </a:xfrm>
          <a:prstGeom prst="line">
            <a:avLst/>
          </a:prstGeom>
          <a:ln w="44450">
            <a:solidFill>
              <a:schemeClr val="tx2">
                <a:lumMod val="75000"/>
              </a:schemeClr>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316175" y="4055550"/>
            <a:ext cx="1437185" cy="0"/>
          </a:xfrm>
          <a:prstGeom prst="line">
            <a:avLst/>
          </a:prstGeom>
          <a:ln w="50800">
            <a:solidFill>
              <a:schemeClr val="tx2">
                <a:lumMod val="75000"/>
              </a:schemeClr>
            </a:solidFill>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20761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4" y="152931"/>
            <a:ext cx="8295217" cy="718476"/>
          </a:xfrm>
        </p:spPr>
        <p:txBody>
          <a:bodyPr/>
          <a:lstStyle/>
          <a:p>
            <a:r>
              <a:rPr lang="en-US" b="1" dirty="0" smtClean="0"/>
              <a:t>Database Sources /Structure</a:t>
            </a:r>
            <a:endParaRPr lang="en-US" b="1" dirty="0"/>
          </a:p>
        </p:txBody>
      </p:sp>
      <p:pic>
        <p:nvPicPr>
          <p:cNvPr id="4" name="Picture 3" descr="PWEb.PNG"/>
          <p:cNvPicPr>
            <a:picLocks noChangeAspect="1"/>
          </p:cNvPicPr>
          <p:nvPr/>
        </p:nvPicPr>
        <p:blipFill>
          <a:blip r:embed="rId3"/>
          <a:srcRect l="11760"/>
          <a:stretch>
            <a:fillRect/>
          </a:stretch>
        </p:blipFill>
        <p:spPr>
          <a:xfrm>
            <a:off x="243632" y="1464894"/>
            <a:ext cx="4439493" cy="3050681"/>
          </a:xfrm>
          <a:prstGeom prst="rect">
            <a:avLst/>
          </a:prstGeom>
          <a:ln w="19050">
            <a:solidFill>
              <a:schemeClr val="tx1"/>
            </a:solidFill>
          </a:ln>
        </p:spPr>
      </p:pic>
      <p:pic>
        <p:nvPicPr>
          <p:cNvPr id="5" name="Picture 3"/>
          <p:cNvPicPr>
            <a:picLocks noChangeAspect="1" noChangeArrowheads="1"/>
          </p:cNvPicPr>
          <p:nvPr/>
        </p:nvPicPr>
        <p:blipFill>
          <a:blip r:embed="rId4"/>
          <a:srcRect l="3667" t="601" r="4833"/>
          <a:stretch>
            <a:fillRect/>
          </a:stretch>
        </p:blipFill>
        <p:spPr bwMode="auto">
          <a:xfrm>
            <a:off x="4651686" y="3924620"/>
            <a:ext cx="4306530" cy="2806985"/>
          </a:xfrm>
          <a:prstGeom prst="rect">
            <a:avLst/>
          </a:prstGeom>
          <a:noFill/>
          <a:ln w="19050">
            <a:solidFill>
              <a:schemeClr val="tx1"/>
            </a:solidFill>
            <a:miter lim="800000"/>
            <a:headEnd/>
            <a:tailEnd/>
          </a:ln>
        </p:spPr>
      </p:pic>
      <p:pic>
        <p:nvPicPr>
          <p:cNvPr id="7" name="Picture 6" descr="Screen Shot 2012-11-03 at 5.24.16 PM.png"/>
          <p:cNvPicPr>
            <a:picLocks noChangeAspect="1"/>
          </p:cNvPicPr>
          <p:nvPr/>
        </p:nvPicPr>
        <p:blipFill rotWithShape="1">
          <a:blip r:embed="rId5">
            <a:extLst>
              <a:ext uri="{28A0092B-C50C-407E-A947-70E740481C1C}">
                <a14:useLocalDpi xmlns:a14="http://schemas.microsoft.com/office/drawing/2010/main" val="0"/>
              </a:ext>
            </a:extLst>
          </a:blip>
          <a:srcRect r="5487"/>
          <a:stretch/>
        </p:blipFill>
        <p:spPr>
          <a:xfrm>
            <a:off x="5841999" y="1569158"/>
            <a:ext cx="2190751" cy="2146235"/>
          </a:xfrm>
          <a:prstGeom prst="rect">
            <a:avLst/>
          </a:prstGeom>
        </p:spPr>
      </p:pic>
    </p:spTree>
    <p:extLst>
      <p:ext uri="{BB962C8B-B14F-4D97-AF65-F5344CB8AC3E}">
        <p14:creationId xmlns:p14="http://schemas.microsoft.com/office/powerpoint/2010/main" val="25030729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Getting us </a:t>
            </a:r>
            <a:r>
              <a:rPr lang="en-US" b="1" dirty="0"/>
              <a:t>t</a:t>
            </a:r>
            <a:r>
              <a:rPr lang="en-US" b="1" dirty="0" smtClean="0"/>
              <a:t>here</a:t>
            </a:r>
            <a:endParaRPr lang="en-US" b="1" dirty="0"/>
          </a:p>
        </p:txBody>
      </p:sp>
      <p:graphicFrame>
        <p:nvGraphicFramePr>
          <p:cNvPr id="4" name="Diagramm 5"/>
          <p:cNvGraphicFramePr/>
          <p:nvPr>
            <p:extLst>
              <p:ext uri="{D42A27DB-BD31-4B8C-83A1-F6EECF244321}">
                <p14:modId xmlns:p14="http://schemas.microsoft.com/office/powerpoint/2010/main" val="1705521001"/>
              </p:ext>
            </p:extLst>
          </p:nvPr>
        </p:nvGraphicFramePr>
        <p:xfrm>
          <a:off x="425448" y="1433736"/>
          <a:ext cx="829521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28984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4" y="264056"/>
            <a:ext cx="8295217" cy="718476"/>
          </a:xfrm>
        </p:spPr>
        <p:txBody>
          <a:bodyPr/>
          <a:lstStyle/>
          <a:p>
            <a:r>
              <a:rPr lang="en-US" b="1" dirty="0" smtClean="0"/>
              <a:t>What is an Ontology?</a:t>
            </a:r>
            <a:endParaRPr lang="en-US" b="1" dirty="0"/>
          </a:p>
        </p:txBody>
      </p:sp>
      <p:sp>
        <p:nvSpPr>
          <p:cNvPr id="3" name="Content Placeholder 2"/>
          <p:cNvSpPr>
            <a:spLocks noGrp="1"/>
          </p:cNvSpPr>
          <p:nvPr>
            <p:ph idx="1"/>
          </p:nvPr>
        </p:nvSpPr>
        <p:spPr>
          <a:xfrm>
            <a:off x="361949" y="3325074"/>
            <a:ext cx="8295217" cy="3088426"/>
          </a:xfrm>
        </p:spPr>
        <p:txBody>
          <a:bodyPr/>
          <a:lstStyle/>
          <a:p>
            <a:r>
              <a:rPr lang="en-US" dirty="0"/>
              <a:t>Individuals: instances or objects (the basic or "ground level" objects) </a:t>
            </a:r>
            <a:endParaRPr lang="en-US" dirty="0" smtClean="0"/>
          </a:p>
          <a:p>
            <a:r>
              <a:rPr lang="en-US" dirty="0"/>
              <a:t>Classes: sets, collections, concepts, classes in programming, types of objects, or kinds of things </a:t>
            </a:r>
            <a:endParaRPr lang="en-US" dirty="0" smtClean="0"/>
          </a:p>
          <a:p>
            <a:r>
              <a:rPr lang="en-US" dirty="0"/>
              <a:t>Attributes: aspects, properties, features, characteristics, or parameters that objects (and classes) can have </a:t>
            </a:r>
            <a:endParaRPr lang="en-US" dirty="0" smtClean="0"/>
          </a:p>
          <a:p>
            <a:r>
              <a:rPr lang="en-US" dirty="0"/>
              <a:t>Relations: ways in which classes and individuals can be related to one another. </a:t>
            </a:r>
          </a:p>
          <a:p>
            <a:endParaRPr lang="en-US" dirty="0"/>
          </a:p>
          <a:p>
            <a:endParaRPr lang="en-US" dirty="0"/>
          </a:p>
          <a:p>
            <a:endParaRPr lang="en-US" dirty="0"/>
          </a:p>
          <a:p>
            <a:endParaRPr lang="en-US" dirty="0" smtClean="0"/>
          </a:p>
        </p:txBody>
      </p:sp>
      <p:sp>
        <p:nvSpPr>
          <p:cNvPr id="6" name="Rectangle 5"/>
          <p:cNvSpPr/>
          <p:nvPr/>
        </p:nvSpPr>
        <p:spPr>
          <a:xfrm>
            <a:off x="349250" y="1476713"/>
            <a:ext cx="8334375" cy="1200329"/>
          </a:xfrm>
          <a:prstGeom prst="rect">
            <a:avLst/>
          </a:prstGeom>
        </p:spPr>
        <p:txBody>
          <a:bodyPr wrap="square">
            <a:spAutoFit/>
          </a:bodyPr>
          <a:lstStyle/>
          <a:p>
            <a:pPr marL="0" indent="0">
              <a:buNone/>
            </a:pPr>
            <a:r>
              <a:rPr lang="en-US" dirty="0"/>
              <a:t>“</a:t>
            </a:r>
            <a:r>
              <a:rPr lang="en-US" dirty="0">
                <a:latin typeface="+mn-lt"/>
              </a:rPr>
              <a:t>An ontology […] is a formal representation of technical concepts and their interrelations in a form that supports domain knowledge. Generally, an ontology is hierarchical, with child concepts having explicit properties to specialize the parent concept(s)” (</a:t>
            </a:r>
            <a:r>
              <a:rPr lang="en-US" dirty="0" err="1">
                <a:latin typeface="+mn-lt"/>
              </a:rPr>
              <a:t>Raskin</a:t>
            </a:r>
            <a:r>
              <a:rPr lang="en-US" dirty="0">
                <a:latin typeface="+mn-lt"/>
              </a:rPr>
              <a:t> &amp; Pan 2005: 1120). </a:t>
            </a:r>
          </a:p>
        </p:txBody>
      </p:sp>
      <p:sp>
        <p:nvSpPr>
          <p:cNvPr id="7" name="TextBox 6"/>
          <p:cNvSpPr txBox="1"/>
          <p:nvPr/>
        </p:nvSpPr>
        <p:spPr>
          <a:xfrm>
            <a:off x="381000" y="2809875"/>
            <a:ext cx="3968750" cy="461665"/>
          </a:xfrm>
          <a:prstGeom prst="rect">
            <a:avLst/>
          </a:prstGeom>
          <a:noFill/>
        </p:spPr>
        <p:txBody>
          <a:bodyPr wrap="square" rtlCol="0">
            <a:spAutoFit/>
          </a:bodyPr>
          <a:lstStyle/>
          <a:p>
            <a:r>
              <a:rPr lang="en-US" sz="2400" dirty="0" smtClean="0">
                <a:latin typeface="+mn-lt"/>
              </a:rPr>
              <a:t>Common components include</a:t>
            </a:r>
            <a:endParaRPr lang="en-US" sz="2400" dirty="0">
              <a:latin typeface="+mn-lt"/>
            </a:endParaRPr>
          </a:p>
        </p:txBody>
      </p:sp>
    </p:spTree>
    <p:extLst>
      <p:ext uri="{BB962C8B-B14F-4D97-AF65-F5344CB8AC3E}">
        <p14:creationId xmlns:p14="http://schemas.microsoft.com/office/powerpoint/2010/main" val="8699847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png"/>
          <p:cNvPicPr/>
          <p:nvPr/>
        </p:nvPicPr>
        <p:blipFill>
          <a:blip r:embed="rId2"/>
          <a:stretch>
            <a:fillRect/>
          </a:stretch>
        </p:blipFill>
        <p:spPr>
          <a:xfrm>
            <a:off x="1" y="0"/>
            <a:ext cx="9144000" cy="6858000"/>
          </a:xfrm>
          <a:prstGeom prst="rect">
            <a:avLst/>
          </a:prstGeom>
        </p:spPr>
      </p:pic>
    </p:spTree>
    <p:extLst>
      <p:ext uri="{BB962C8B-B14F-4D97-AF65-F5344CB8AC3E}">
        <p14:creationId xmlns:p14="http://schemas.microsoft.com/office/powerpoint/2010/main" val="5332179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24" y="264056"/>
            <a:ext cx="8295217" cy="718476"/>
          </a:xfrm>
        </p:spPr>
        <p:txBody>
          <a:bodyPr/>
          <a:lstStyle/>
          <a:p>
            <a:r>
              <a:rPr lang="en-US" b="1" dirty="0" smtClean="0"/>
              <a:t>What is a Semantic Wiki?</a:t>
            </a:r>
            <a:endParaRPr lang="en-US" b="1" dirty="0"/>
          </a:p>
        </p:txBody>
      </p:sp>
      <p:sp>
        <p:nvSpPr>
          <p:cNvPr id="3" name="Content Placeholder 2"/>
          <p:cNvSpPr>
            <a:spLocks noGrp="1"/>
          </p:cNvSpPr>
          <p:nvPr>
            <p:ph idx="1"/>
          </p:nvPr>
        </p:nvSpPr>
        <p:spPr>
          <a:xfrm>
            <a:off x="457199" y="1681273"/>
            <a:ext cx="8295217" cy="992926"/>
          </a:xfrm>
        </p:spPr>
        <p:txBody>
          <a:bodyPr/>
          <a:lstStyle/>
          <a:p>
            <a:r>
              <a:rPr lang="en-US" dirty="0" smtClean="0"/>
              <a:t>…collect and share knowledge</a:t>
            </a:r>
          </a:p>
          <a:p>
            <a:r>
              <a:rPr lang="en-US" dirty="0" smtClean="0"/>
              <a:t>…are good for storing and retrieving individual information, but not for aggregated or queried information</a:t>
            </a:r>
          </a:p>
          <a:p>
            <a:r>
              <a:rPr lang="en-US" dirty="0" smtClean="0"/>
              <a:t>…are not machine-interoperable and weakly structured</a:t>
            </a:r>
            <a:endParaRPr lang="en-US" dirty="0"/>
          </a:p>
        </p:txBody>
      </p:sp>
      <p:sp>
        <p:nvSpPr>
          <p:cNvPr id="4" name="Content Placeholder 2"/>
          <p:cNvSpPr txBox="1">
            <a:spLocks/>
          </p:cNvSpPr>
          <p:nvPr/>
        </p:nvSpPr>
        <p:spPr bwMode="auto">
          <a:xfrm>
            <a:off x="450849" y="3858474"/>
            <a:ext cx="8295217" cy="992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SzPct val="100000"/>
              <a:buFont typeface="Lucida Grande"/>
              <a:buChar char="‣"/>
              <a:defRPr sz="2400" kern="1200">
                <a:solidFill>
                  <a:srgbClr val="544742"/>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a:buChar char="‒"/>
              <a:defRPr sz="2000" kern="1200">
                <a:solidFill>
                  <a:srgbClr val="544742"/>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Unicode MS"/>
              <a:buChar char="›"/>
              <a:defRPr sz="1800" kern="1200" baseline="0">
                <a:solidFill>
                  <a:srgbClr val="544742"/>
                </a:solidFill>
                <a:latin typeface="+mn-lt"/>
                <a:ea typeface="MS PGothic" pitchFamily="34" charset="-128"/>
                <a:cs typeface="+mn-cs"/>
              </a:defRPr>
            </a:lvl3pPr>
            <a:lvl4pPr marL="1600200" indent="-228600" algn="l" defTabSz="457200" rtl="0" eaLnBrk="0" fontAlgn="base" hangingPunct="0">
              <a:spcBef>
                <a:spcPct val="20000"/>
              </a:spcBef>
              <a:spcAft>
                <a:spcPct val="0"/>
              </a:spcAft>
              <a:buSzPct val="70000"/>
              <a:buFont typeface="Courier New"/>
              <a:buChar char="o"/>
              <a:defRPr sz="1600" kern="1200" baseline="0">
                <a:solidFill>
                  <a:srgbClr val="544742"/>
                </a:solidFill>
                <a:latin typeface="+mn-lt"/>
                <a:ea typeface="MS PGothic" pitchFamily="34" charset="-128"/>
                <a:cs typeface="+mn-cs"/>
              </a:defRPr>
            </a:lvl4pPr>
            <a:lvl5pPr marL="2057400" indent="-228600" algn="l" defTabSz="457200" rtl="0" eaLnBrk="0" fontAlgn="base" hangingPunct="0">
              <a:spcBef>
                <a:spcPct val="20000"/>
              </a:spcBef>
              <a:spcAft>
                <a:spcPct val="0"/>
              </a:spcAft>
              <a:buSzPct val="70000"/>
              <a:buFont typeface="Courier New"/>
              <a:buChar char="o"/>
              <a:defRPr sz="1600" kern="1200">
                <a:solidFill>
                  <a:srgbClr val="544742"/>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…allow to organize categories hierarchically and thus improve consistency of content</a:t>
            </a:r>
          </a:p>
          <a:p>
            <a:r>
              <a:rPr lang="en-US" dirty="0" smtClean="0"/>
              <a:t>…are structured by an ontology which could be understood as a hierarchical representation of concepts and their interrelations in a certain knowledge domain</a:t>
            </a:r>
          </a:p>
          <a:p>
            <a:r>
              <a:rPr lang="en-US" dirty="0" smtClean="0"/>
              <a:t>Semantic annotations are added allowing the wiki to function as a collaborative database</a:t>
            </a:r>
          </a:p>
          <a:p>
            <a:endParaRPr lang="en-US" dirty="0"/>
          </a:p>
        </p:txBody>
      </p:sp>
      <p:sp>
        <p:nvSpPr>
          <p:cNvPr id="5" name="TextBox 4"/>
          <p:cNvSpPr txBox="1"/>
          <p:nvPr/>
        </p:nvSpPr>
        <p:spPr>
          <a:xfrm>
            <a:off x="333374" y="1254125"/>
            <a:ext cx="3381376" cy="461665"/>
          </a:xfrm>
          <a:prstGeom prst="rect">
            <a:avLst/>
          </a:prstGeom>
          <a:noFill/>
        </p:spPr>
        <p:txBody>
          <a:bodyPr wrap="square" rtlCol="0">
            <a:spAutoFit/>
          </a:bodyPr>
          <a:lstStyle/>
          <a:p>
            <a:r>
              <a:rPr lang="en-US" sz="2400" dirty="0" smtClean="0"/>
              <a:t>Conventional wikis:</a:t>
            </a:r>
            <a:endParaRPr lang="en-US" sz="2400" dirty="0"/>
          </a:p>
        </p:txBody>
      </p:sp>
      <p:sp>
        <p:nvSpPr>
          <p:cNvPr id="6" name="TextBox 5"/>
          <p:cNvSpPr txBox="1"/>
          <p:nvPr/>
        </p:nvSpPr>
        <p:spPr>
          <a:xfrm>
            <a:off x="342899" y="3438525"/>
            <a:ext cx="3381376" cy="461665"/>
          </a:xfrm>
          <a:prstGeom prst="rect">
            <a:avLst/>
          </a:prstGeom>
          <a:noFill/>
        </p:spPr>
        <p:txBody>
          <a:bodyPr wrap="square" rtlCol="0">
            <a:spAutoFit/>
          </a:bodyPr>
          <a:lstStyle/>
          <a:p>
            <a:r>
              <a:rPr lang="en-US" sz="2400" dirty="0" smtClean="0"/>
              <a:t>Semantic wikis:</a:t>
            </a:r>
            <a:endParaRPr lang="en-US" sz="2400" dirty="0"/>
          </a:p>
        </p:txBody>
      </p:sp>
    </p:spTree>
    <p:extLst>
      <p:ext uri="{BB962C8B-B14F-4D97-AF65-F5344CB8AC3E}">
        <p14:creationId xmlns:p14="http://schemas.microsoft.com/office/powerpoint/2010/main" val="9333351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99" y="152931"/>
            <a:ext cx="8295217" cy="718476"/>
          </a:xfrm>
        </p:spPr>
        <p:txBody>
          <a:bodyPr/>
          <a:lstStyle/>
          <a:p>
            <a:r>
              <a:rPr lang="en-US" dirty="0" smtClean="0"/>
              <a:t>Add an Assessment by Semantic Form</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1" y="1196371"/>
            <a:ext cx="8969374" cy="5360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3199" y="6556374"/>
            <a:ext cx="2160240" cy="276999"/>
          </a:xfrm>
          <a:prstGeom prst="rect">
            <a:avLst/>
          </a:prstGeom>
          <a:noFill/>
        </p:spPr>
        <p:txBody>
          <a:bodyPr wrap="square" rtlCol="0">
            <a:spAutoFit/>
          </a:bodyPr>
          <a:lstStyle/>
          <a:p>
            <a:r>
              <a:rPr lang="en-US" sz="1200" dirty="0" smtClean="0"/>
              <a:t>Wegner and </a:t>
            </a:r>
            <a:r>
              <a:rPr lang="en-US" sz="1200" dirty="0" err="1" smtClean="0"/>
              <a:t>Khazai</a:t>
            </a:r>
            <a:r>
              <a:rPr lang="en-US" sz="1200" dirty="0" smtClean="0"/>
              <a:t> 2012</a:t>
            </a:r>
            <a:endParaRPr lang="en-US" sz="1200" dirty="0"/>
          </a:p>
        </p:txBody>
      </p:sp>
    </p:spTree>
    <p:extLst>
      <p:ext uri="{BB962C8B-B14F-4D97-AF65-F5344CB8AC3E}">
        <p14:creationId xmlns:p14="http://schemas.microsoft.com/office/powerpoint/2010/main" val="4579691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EM_ppt_template-NEW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2305</TotalTime>
  <Words>1523</Words>
  <Application>Microsoft Macintosh PowerPoint</Application>
  <PresentationFormat>On-screen Show (4:3)</PresentationFormat>
  <Paragraphs>105</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GEM_ppt_template-NEW2012</vt:lpstr>
      <vt:lpstr>GEM/IRDR Social Vulnerability and Resilience Information System and Metadata Portal </vt:lpstr>
      <vt:lpstr>PowerPoint Presentation</vt:lpstr>
      <vt:lpstr>Conceptual Framework</vt:lpstr>
      <vt:lpstr>Database Sources /Structure</vt:lpstr>
      <vt:lpstr>Getting us there</vt:lpstr>
      <vt:lpstr>What is an Ontology?</vt:lpstr>
      <vt:lpstr>PowerPoint Presentation</vt:lpstr>
      <vt:lpstr>What is a Semantic Wiki?</vt:lpstr>
      <vt:lpstr>Add an Assessment by Semantic Form</vt:lpstr>
      <vt:lpstr>The Result</vt:lpstr>
      <vt:lpstr>Making Use of the Ontology</vt:lpstr>
      <vt:lpstr>Potential Contribution</vt:lpstr>
      <vt:lpstr>Potential Contributors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dc:creator>
  <cp:lastModifiedBy>Christopher Burton</cp:lastModifiedBy>
  <cp:revision>264</cp:revision>
  <dcterms:created xsi:type="dcterms:W3CDTF">2012-08-06T17:24:22Z</dcterms:created>
  <dcterms:modified xsi:type="dcterms:W3CDTF">2012-11-04T06:34:11Z</dcterms:modified>
</cp:coreProperties>
</file>