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88" r:id="rId2"/>
  </p:sldMasterIdLst>
  <p:notesMasterIdLst>
    <p:notesMasterId r:id="rId6"/>
  </p:notesMasterIdLst>
  <p:handoutMasterIdLst>
    <p:handoutMasterId r:id="rId7"/>
  </p:handoutMasterIdLst>
  <p:sldIdLst>
    <p:sldId id="1107" r:id="rId3"/>
    <p:sldId id="1108" r:id="rId4"/>
    <p:sldId id="1109" r:id="rId5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A4A7"/>
    <a:srgbClr val="CC6600"/>
    <a:srgbClr val="FFCCFF"/>
    <a:srgbClr val="FFFFCC"/>
    <a:srgbClr val="FFCCCC"/>
    <a:srgbClr val="CCFFCC"/>
    <a:srgbClr val="CCCCFF"/>
    <a:srgbClr val="CCECFF"/>
    <a:srgbClr val="99CC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 horzBarState="maximized">
    <p:restoredLeft sz="34676" autoAdjust="0"/>
    <p:restoredTop sz="44158" autoAdjust="0"/>
  </p:normalViewPr>
  <p:slideViewPr>
    <p:cSldViewPr showGuides="1">
      <p:cViewPr varScale="1">
        <p:scale>
          <a:sx n="70" d="100"/>
          <a:sy n="70" d="100"/>
        </p:scale>
        <p:origin x="-8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434874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howGuides="1">
      <p:cViewPr varScale="1">
        <p:scale>
          <a:sx n="50" d="100"/>
          <a:sy n="50" d="100"/>
        </p:scale>
        <p:origin x="-1764" y="-84"/>
      </p:cViewPr>
      <p:guideLst>
        <p:guide orient="horz" pos="3223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799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37" tIns="47719" rIns="95437" bIns="4771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9847" y="0"/>
            <a:ext cx="3077799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37" tIns="47719" rIns="95437" bIns="4771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1331"/>
            <a:ext cx="3077799" cy="51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37" tIns="47719" rIns="95437" bIns="4771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9847" y="9721331"/>
            <a:ext cx="3077799" cy="51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37" tIns="47719" rIns="95437" bIns="4771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7E9D2A8-07FD-4287-9546-CFE8485BC9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9520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799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37" tIns="47719" rIns="95437" bIns="4771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9847" y="0"/>
            <a:ext cx="3077799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37" tIns="47719" rIns="95437" bIns="4771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766763"/>
            <a:ext cx="5121275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606" y="4861483"/>
            <a:ext cx="5682089" cy="46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37" tIns="47719" rIns="95437" bIns="47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331"/>
            <a:ext cx="3077799" cy="51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37" tIns="47719" rIns="95437" bIns="4771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9847" y="9721331"/>
            <a:ext cx="3077799" cy="51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37" tIns="47719" rIns="95437" bIns="4771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5163E6B-CFDE-4DD1-95BC-18E4C93B67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18178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32DBC-8117-49F6-84FF-E698B1AD01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DD2AD-5B22-4E19-A0DF-F5BB05CC01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F6E4F-2389-4EA8-8B9F-989E8C4285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タイトル、クリップ アート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クリップアート プレースホルダ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DA8D0-5C62-4C3D-92C0-257A3EF2F6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1456C-27BC-4D03-914C-98FE1C7F5369}" type="datetimeFigureOut">
              <a:rPr lang="ja-JP" altLang="en-US"/>
              <a:pPr>
                <a:defRPr/>
              </a:pPr>
              <a:t>2012/11/5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319AF-F6EA-41D9-B55C-7FCEF9CB807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1A2C4-03EA-4BE1-8FC3-B8D8215FCC9B}" type="datetimeFigureOut">
              <a:rPr lang="ja-JP" altLang="en-US"/>
              <a:pPr>
                <a:defRPr/>
              </a:pPr>
              <a:t>2012/11/5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9386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964D5-BFF1-43AB-AAC3-43451C9A79F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76CEA-CD94-4405-A06E-5B1588C3186C}" type="datetimeFigureOut">
              <a:rPr lang="ja-JP" altLang="en-US"/>
              <a:pPr>
                <a:defRPr/>
              </a:pPr>
              <a:t>2012/11/5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20938-AFF6-4E82-B4F5-D006BC0C1F6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C43A7-0070-4888-88B9-1C08F22AEAAB}" type="datetimeFigureOut">
              <a:rPr lang="ja-JP" altLang="en-US"/>
              <a:pPr>
                <a:defRPr/>
              </a:pPr>
              <a:t>2012/11/5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C2EB3-DC7D-47A5-8A9B-B6A5517C627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81286-0BFB-40C5-A376-0CD9E0BAFF8E}" type="datetimeFigureOut">
              <a:rPr lang="ja-JP" altLang="en-US"/>
              <a:pPr>
                <a:defRPr/>
              </a:pPr>
              <a:t>2012/11/5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C7DA3-7F58-410D-9A94-91F1D4D1997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7948E-0385-4787-9A9F-2D440307B2CC}" type="datetimeFigureOut">
              <a:rPr lang="ja-JP" altLang="en-US"/>
              <a:pPr>
                <a:defRPr/>
              </a:pPr>
              <a:t>2012/11/5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8A335-4B9E-4E8F-B29E-AF7BBE74CBE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DE246-4317-4519-AD42-B1AB5586D535}" type="datetimeFigureOut">
              <a:rPr lang="ja-JP" altLang="en-US"/>
              <a:pPr>
                <a:defRPr/>
              </a:pPr>
              <a:t>2012/11/5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6E8D6-C1D1-44E4-BDAA-256DC03AD4E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FC3AA-E93B-4CE6-8EEB-FF1FB9B011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B9A60-0904-4DC9-A001-7635D5FC180E}" type="datetimeFigureOut">
              <a:rPr lang="ja-JP" altLang="en-US"/>
              <a:pPr>
                <a:defRPr/>
              </a:pPr>
              <a:t>2012/11/5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B168D-35FC-4531-8721-AA3D3BD39B2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13DFD-B3D2-4670-92A1-88752068029A}" type="datetimeFigureOut">
              <a:rPr lang="ja-JP" altLang="en-US"/>
              <a:pPr>
                <a:defRPr/>
              </a:pPr>
              <a:t>2012/11/5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1118D-3165-49E2-BDE9-1B2888482B1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B7D1A-64A7-4BAE-80A5-8F6C2E90ED91}" type="datetimeFigureOut">
              <a:rPr lang="ja-JP" altLang="en-US"/>
              <a:pPr>
                <a:defRPr/>
              </a:pPr>
              <a:t>2012/11/5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51D41-EFE3-4EE9-8118-32636AAF1C1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277B2-90A1-4D1E-9BEB-7D4174CD446E}" type="datetimeFigureOut">
              <a:rPr lang="ja-JP" altLang="en-US"/>
              <a:pPr>
                <a:defRPr/>
              </a:pPr>
              <a:t>2012/11/5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BA9F9-3723-4D4C-BE07-D8C9AEF67E1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359D5-AF92-40CE-BFCE-09D5F9EC93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ED278-57E7-4E84-AF5E-AD2E673FAB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144D7-1EEA-494A-880E-68C01F4B44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6079C-FC22-4E97-9892-212B9520E2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55E04-3D74-4B90-B91C-DAD29066D6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8595E-2333-4A4B-A607-D34CDE60BF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2FD9D-5913-4841-A39D-03F44BE485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8A929155-DB5A-4622-81D4-03B761928C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accent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accent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accent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accent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accent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accent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accent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accent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7E752FB1-3C51-48E1-ACCD-42CD9B2883FC}" type="datetimeFigureOut">
              <a:rPr lang="ja-JP" altLang="en-US"/>
              <a:pPr>
                <a:defRPr/>
              </a:pPr>
              <a:t>2012/11/5</a:t>
            </a:fld>
            <a:endParaRPr lang="en-US" altLang="ja-JP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B616A801-E65E-442B-AEF5-9E892C4886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accent2"/>
          </a:solidFill>
          <a:latin typeface="Arial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accent2"/>
          </a:solidFill>
          <a:latin typeface="Arial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accent2"/>
          </a:solidFill>
          <a:latin typeface="Arial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accent2"/>
          </a:solidFill>
          <a:latin typeface="Arial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accent2"/>
          </a:solidFill>
          <a:latin typeface="Arial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accent2"/>
          </a:solidFill>
          <a:latin typeface="Arial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accent2"/>
          </a:solidFill>
          <a:latin typeface="Arial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accent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87152"/>
          </a:xfrm>
        </p:spPr>
        <p:txBody>
          <a:bodyPr/>
          <a:lstStyle/>
          <a:p>
            <a:r>
              <a:rPr kumimoji="1" lang="en-US" altLang="ja-JP" sz="4000" dirty="0" smtClean="0"/>
              <a:t>SDGs target proposals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268760"/>
            <a:ext cx="8278688" cy="1944216"/>
          </a:xfrm>
        </p:spPr>
        <p:txBody>
          <a:bodyPr/>
          <a:lstStyle/>
          <a:p>
            <a:r>
              <a:rPr kumimoji="1" lang="en-US" altLang="ja-JP" sz="2800" dirty="0" smtClean="0"/>
              <a:t>Halve the population without protection from natural hazards over 10 year return period. </a:t>
            </a:r>
          </a:p>
          <a:p>
            <a:r>
              <a:rPr lang="en-US" altLang="ja-JP" sz="2800" dirty="0" smtClean="0"/>
              <a:t>Halve the population without access to the basic early warning for extreme natural hazards.</a:t>
            </a:r>
            <a:r>
              <a:rPr kumimoji="1" lang="en-US" altLang="ja-JP" sz="2800" dirty="0" smtClean="0"/>
              <a:t>                                                       </a:t>
            </a:r>
            <a:endParaRPr kumimoji="1" lang="ja-JP" altLang="en-US" sz="2800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698127" y="3429000"/>
            <a:ext cx="777240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accent2"/>
                </a:solidFill>
                <a:latin typeface="Arial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accent2"/>
                </a:solidFill>
                <a:latin typeface="Arial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accent2"/>
                </a:solidFill>
                <a:latin typeface="Arial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accent2"/>
                </a:solidFill>
                <a:latin typeface="Arial" pitchFamily="34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accent2"/>
                </a:solidFill>
                <a:latin typeface="Arial" pitchFamily="34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accent2"/>
                </a:solidFill>
                <a:latin typeface="Arial" pitchFamily="34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accent2"/>
                </a:solidFill>
                <a:latin typeface="Arial" pitchFamily="34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accent2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en-US" altLang="ja-JP" sz="4000" dirty="0" smtClean="0"/>
              <a:t>Post-HFA proposals</a:t>
            </a:r>
            <a:endParaRPr lang="ja-JP" altLang="en-US" sz="40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698127" y="4139952"/>
            <a:ext cx="7978330" cy="166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sz="2800" dirty="0" smtClean="0"/>
              <a:t>Establish standard scales of measuring disaster risk and preparedness</a:t>
            </a:r>
          </a:p>
          <a:p>
            <a:r>
              <a:rPr lang="en-US" altLang="ja-JP" sz="2800" dirty="0" smtClean="0"/>
              <a:t>Establish a risk monitoring &amp; reduction system</a:t>
            </a:r>
          </a:p>
          <a:p>
            <a:r>
              <a:rPr lang="en-US" altLang="ja-JP" sz="2800" dirty="0" smtClean="0"/>
              <a:t>Stronger </a:t>
            </a:r>
            <a:r>
              <a:rPr lang="en-US" altLang="ja-JP" sz="2800" smtClean="0"/>
              <a:t>political action based </a:t>
            </a:r>
            <a:r>
              <a:rPr lang="en-US" altLang="ja-JP" sz="2800" dirty="0" smtClean="0"/>
              <a:t>on scientific knowledge</a:t>
            </a:r>
          </a:p>
        </p:txBody>
      </p:sp>
    </p:spTree>
    <p:extLst>
      <p:ext uri="{BB962C8B-B14F-4D97-AF65-F5344CB8AC3E}">
        <p14:creationId xmlns:p14="http://schemas.microsoft.com/office/powerpoint/2010/main" val="147592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円/楕円 39"/>
          <p:cNvSpPr/>
          <p:nvPr/>
        </p:nvSpPr>
        <p:spPr bwMode="auto">
          <a:xfrm>
            <a:off x="2467298" y="764704"/>
            <a:ext cx="1130424" cy="1152128"/>
          </a:xfrm>
          <a:prstGeom prst="ellipse">
            <a:avLst/>
          </a:prstGeom>
          <a:solidFill>
            <a:schemeClr val="bg1">
              <a:alpha val="97000"/>
            </a:schemeClr>
          </a:solidFill>
          <a:ln w="38100">
            <a:solidFill>
              <a:srgbClr val="8EA5CB"/>
            </a:solidFill>
            <a:round/>
            <a:headEnd/>
            <a:tailEnd/>
          </a:ln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 bwMode="auto">
          <a:xfrm>
            <a:off x="4378048" y="3370639"/>
            <a:ext cx="1800200" cy="1759257"/>
          </a:xfrm>
          <a:prstGeom prst="rect">
            <a:avLst/>
          </a:prstGeom>
          <a:gradFill flip="none" rotWithShape="1">
            <a:gsLst>
              <a:gs pos="0">
                <a:srgbClr val="CCFFCC">
                  <a:shade val="30000"/>
                  <a:satMod val="115000"/>
                </a:srgbClr>
              </a:gs>
              <a:gs pos="50000">
                <a:srgbClr val="CCFFCC">
                  <a:shade val="67500"/>
                  <a:satMod val="115000"/>
                </a:srgbClr>
              </a:gs>
              <a:gs pos="100000">
                <a:srgbClr val="CCFFCC">
                  <a:shade val="100000"/>
                  <a:satMod val="115000"/>
                </a:srgbClr>
              </a:gs>
            </a:gsLst>
            <a:lin ang="5400000" scaled="1"/>
            <a:tileRect/>
          </a:gradFill>
          <a:ln w="38100">
            <a:solidFill>
              <a:srgbClr val="8EA5CB"/>
            </a:solidFill>
            <a:round/>
            <a:headEnd/>
            <a:tailEnd/>
          </a:ln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2433832" y="6493406"/>
            <a:ext cx="19442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 bwMode="auto">
          <a:xfrm>
            <a:off x="2433832" y="1812886"/>
            <a:ext cx="1944216" cy="4685162"/>
          </a:xfrm>
          <a:prstGeom prst="rect">
            <a:avLst/>
          </a:prstGeom>
          <a:solidFill>
            <a:srgbClr val="CCECFF"/>
          </a:solidFill>
          <a:ln w="38100">
            <a:solidFill>
              <a:srgbClr val="8EA5CB"/>
            </a:solidFill>
            <a:round/>
            <a:headEnd/>
            <a:tailEnd/>
          </a:ln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 bwMode="auto">
          <a:xfrm>
            <a:off x="4378048" y="3377029"/>
            <a:ext cx="1800200" cy="3116377"/>
          </a:xfrm>
          <a:prstGeom prst="rect">
            <a:avLst/>
          </a:prstGeom>
          <a:gradFill flip="none" rotWithShape="1">
            <a:gsLst>
              <a:gs pos="0">
                <a:srgbClr val="BD922A"/>
              </a:gs>
              <a:gs pos="0">
                <a:srgbClr val="BD922A"/>
              </a:gs>
              <a:gs pos="53000">
                <a:srgbClr val="FBE4AE"/>
              </a:gs>
              <a:gs pos="99000">
                <a:srgbClr val="00B0F0"/>
              </a:gs>
            </a:gsLst>
            <a:lin ang="16200000" scaled="0"/>
            <a:tileRect/>
          </a:gradFill>
          <a:ln w="38100">
            <a:solidFill>
              <a:srgbClr val="8EA5CB"/>
            </a:solidFill>
            <a:round/>
            <a:headEnd/>
            <a:tailEnd/>
          </a:ln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522064" y="5399999"/>
            <a:ext cx="1394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/>
              <a:t>Structural</a:t>
            </a:r>
            <a:endParaRPr kumimoji="1" lang="ja-JP" altLang="en-US" sz="2000" b="1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731060" y="2636912"/>
            <a:ext cx="1231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/>
              <a:t>Positive Spiral</a:t>
            </a:r>
            <a:endParaRPr kumimoji="1" lang="ja-JP" altLang="en-US" sz="2000" b="1" dirty="0"/>
          </a:p>
        </p:txBody>
      </p:sp>
      <p:sp>
        <p:nvSpPr>
          <p:cNvPr id="50" name="ホームベース 49"/>
          <p:cNvSpPr/>
          <p:nvPr/>
        </p:nvSpPr>
        <p:spPr bwMode="auto">
          <a:xfrm rot="16200000">
            <a:off x="4769676" y="1957254"/>
            <a:ext cx="1016946" cy="1800198"/>
          </a:xfrm>
          <a:prstGeom prst="homePlate">
            <a:avLst/>
          </a:prstGeom>
          <a:noFill/>
          <a:ln w="38100">
            <a:solidFill>
              <a:srgbClr val="8EA5CB"/>
            </a:solidFill>
            <a:prstDash val="dash"/>
            <a:round/>
            <a:headEnd/>
            <a:tailEnd/>
          </a:ln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3" name="直線コネクタ 52"/>
          <p:cNvCxnSpPr/>
          <p:nvPr/>
        </p:nvCxnSpPr>
        <p:spPr>
          <a:xfrm>
            <a:off x="6804248" y="3377029"/>
            <a:ext cx="20882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6660232" y="1452266"/>
            <a:ext cx="222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Current Risk Level</a:t>
            </a:r>
            <a:endParaRPr kumimoji="1" lang="ja-JP" altLang="en-US" b="1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378048" y="1340768"/>
            <a:ext cx="188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/>
              <a:t>Preparedness</a:t>
            </a:r>
            <a:endParaRPr kumimoji="1" lang="ja-JP" altLang="en-US" sz="2000" b="1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372200" y="3070701"/>
            <a:ext cx="2672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Current Preparedness </a:t>
            </a:r>
          </a:p>
          <a:p>
            <a:pPr algn="ctr"/>
            <a:r>
              <a:rPr kumimoji="1" lang="en-US" altLang="ja-JP" b="1" dirty="0" smtClean="0"/>
              <a:t>Level</a:t>
            </a:r>
            <a:endParaRPr kumimoji="1" lang="ja-JP" altLang="en-US" b="1" dirty="0"/>
          </a:p>
        </p:txBody>
      </p:sp>
      <p:cxnSp>
        <p:nvCxnSpPr>
          <p:cNvPr id="60" name="直線コネクタ 59"/>
          <p:cNvCxnSpPr/>
          <p:nvPr/>
        </p:nvCxnSpPr>
        <p:spPr>
          <a:xfrm>
            <a:off x="6588224" y="1822470"/>
            <a:ext cx="2304256" cy="4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>
                <a:solidFill>
                  <a:schemeClr val="accent2"/>
                </a:solidFill>
              </a:rPr>
              <a:t>International Disaster Preparedness Standard</a:t>
            </a:r>
            <a:endParaRPr kumimoji="1" lang="ja-JP" altLang="en-US" sz="3200" dirty="0">
              <a:solidFill>
                <a:schemeClr val="accent2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567290" y="3789040"/>
            <a:ext cx="13949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b="1" dirty="0" smtClean="0"/>
              <a:t>Non-</a:t>
            </a:r>
          </a:p>
          <a:p>
            <a:pPr algn="ctr"/>
            <a:r>
              <a:rPr kumimoji="1" lang="en-US" altLang="ja-JP" sz="2000" b="1" dirty="0" smtClean="0"/>
              <a:t>Structural</a:t>
            </a:r>
            <a:endParaRPr kumimoji="1" lang="ja-JP" altLang="en-US" sz="2000" b="1" dirty="0"/>
          </a:p>
        </p:txBody>
      </p:sp>
      <p:cxnSp>
        <p:nvCxnSpPr>
          <p:cNvPr id="68" name="直線コネクタ 67"/>
          <p:cNvCxnSpPr/>
          <p:nvPr/>
        </p:nvCxnSpPr>
        <p:spPr>
          <a:xfrm>
            <a:off x="4378048" y="1822470"/>
            <a:ext cx="237626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>
            <a:off x="6228184" y="3375282"/>
            <a:ext cx="57606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6203369" y="2147689"/>
            <a:ext cx="18542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ja-JP" dirty="0" smtClean="0"/>
              <a:t>Vulnerability monitoring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ja-JP" dirty="0" smtClean="0"/>
              <a:t>PDCA cycle</a:t>
            </a:r>
            <a:endParaRPr kumimoji="1" lang="en-US" altLang="ja-JP" dirty="0" smtClean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6228184" y="3784972"/>
            <a:ext cx="280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ja-JP" dirty="0" smtClean="0"/>
              <a:t>Emergency Response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ja-JP" dirty="0" smtClean="0"/>
              <a:t>Education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ja-JP" dirty="0" smtClean="0"/>
              <a:t>Social Capital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ja-JP" dirty="0" smtClean="0"/>
              <a:t>Governance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ja-JP" dirty="0" smtClean="0"/>
              <a:t>Finances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ja-JP" dirty="0" smtClean="0"/>
              <a:t>OMR</a:t>
            </a:r>
            <a:endParaRPr lang="en-US" altLang="ja-JP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altLang="ja-JP" dirty="0"/>
              <a:t>Structural Infrastructure </a:t>
            </a:r>
          </a:p>
        </p:txBody>
      </p:sp>
      <p:cxnSp>
        <p:nvCxnSpPr>
          <p:cNvPr id="79" name="直線コネクタ 78"/>
          <p:cNvCxnSpPr/>
          <p:nvPr/>
        </p:nvCxnSpPr>
        <p:spPr>
          <a:xfrm flipV="1">
            <a:off x="871728" y="3365998"/>
            <a:ext cx="1562104" cy="46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 flipV="1">
            <a:off x="871728" y="5008534"/>
            <a:ext cx="1562104" cy="46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>
            <a:off x="2433832" y="5013176"/>
            <a:ext cx="55109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 flipV="1">
            <a:off x="871728" y="6493406"/>
            <a:ext cx="1562104" cy="46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/>
          <p:cNvCxnSpPr/>
          <p:nvPr/>
        </p:nvCxnSpPr>
        <p:spPr>
          <a:xfrm flipV="1">
            <a:off x="1481258" y="1817528"/>
            <a:ext cx="1562104" cy="46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テキスト ボックス 87"/>
          <p:cNvSpPr txBox="1"/>
          <p:nvPr/>
        </p:nvSpPr>
        <p:spPr>
          <a:xfrm>
            <a:off x="705640" y="2132856"/>
            <a:ext cx="1850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/>
              <a:t>Unprepared</a:t>
            </a:r>
          </a:p>
          <a:p>
            <a:pPr algn="ctr"/>
            <a:r>
              <a:rPr lang="en-US" altLang="ja-JP" sz="2000" b="1" dirty="0" smtClean="0"/>
              <a:t>Remaining Risk</a:t>
            </a:r>
            <a:endParaRPr kumimoji="1" lang="ja-JP" altLang="en-US" sz="2000" b="1" dirty="0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799720" y="3801234"/>
            <a:ext cx="1552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/>
              <a:t>Prepared </a:t>
            </a:r>
            <a:r>
              <a:rPr lang="en-US" altLang="ja-JP" sz="2000" b="1" dirty="0" smtClean="0"/>
              <a:t>for life</a:t>
            </a:r>
            <a:endParaRPr kumimoji="1" lang="ja-JP" altLang="en-US" sz="2000" b="1" dirty="0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799720" y="5129897"/>
            <a:ext cx="1656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/>
              <a:t>Prepared </a:t>
            </a:r>
            <a:r>
              <a:rPr lang="en-US" altLang="ja-JP" sz="2000" b="1" dirty="0" smtClean="0"/>
              <a:t>for life, properties &amp; livelihood</a:t>
            </a:r>
            <a:endParaRPr kumimoji="1" lang="ja-JP" altLang="en-US" sz="2000" b="1" dirty="0"/>
          </a:p>
        </p:txBody>
      </p:sp>
      <p:cxnSp>
        <p:nvCxnSpPr>
          <p:cNvPr id="91" name="直線コネクタ 90"/>
          <p:cNvCxnSpPr/>
          <p:nvPr/>
        </p:nvCxnSpPr>
        <p:spPr>
          <a:xfrm>
            <a:off x="2455904" y="3370640"/>
            <a:ext cx="529024" cy="638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円/楕円 1"/>
          <p:cNvSpPr/>
          <p:nvPr/>
        </p:nvSpPr>
        <p:spPr bwMode="auto">
          <a:xfrm>
            <a:off x="2064728" y="883568"/>
            <a:ext cx="914400" cy="914400"/>
          </a:xfrm>
          <a:prstGeom prst="ellipse">
            <a:avLst/>
          </a:prstGeom>
          <a:solidFill>
            <a:srgbClr val="CCECFF"/>
          </a:solidFill>
          <a:ln w="38100">
            <a:solidFill>
              <a:srgbClr val="8EA5CB"/>
            </a:solidFill>
            <a:round/>
            <a:headEnd/>
            <a:tailEnd/>
          </a:ln>
        </p:spPr>
        <p:txBody>
          <a:bodyPr rtlCol="0" anchor="ctr"/>
          <a:lstStyle/>
          <a:p>
            <a:pPr algn="ctr"/>
            <a:endParaRPr kumimoji="1" lang="ja-JP" altLang="en-US">
              <a:solidFill>
                <a:srgbClr val="CCECFF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2433832" y="1826534"/>
            <a:ext cx="1944216" cy="4685162"/>
          </a:xfrm>
          <a:prstGeom prst="rect">
            <a:avLst/>
          </a:prstGeom>
          <a:solidFill>
            <a:srgbClr val="FF0000">
              <a:alpha val="50000"/>
            </a:srgbClr>
          </a:solidFill>
          <a:ln w="38100">
            <a:solidFill>
              <a:srgbClr val="8EA5CB"/>
            </a:solidFill>
            <a:round/>
            <a:headEnd/>
            <a:tailEnd/>
          </a:ln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/楕円 36"/>
          <p:cNvSpPr/>
          <p:nvPr/>
        </p:nvSpPr>
        <p:spPr bwMode="auto">
          <a:xfrm>
            <a:off x="2473902" y="753514"/>
            <a:ext cx="1130424" cy="1152128"/>
          </a:xfrm>
          <a:prstGeom prst="ellipse">
            <a:avLst/>
          </a:prstGeom>
          <a:solidFill>
            <a:srgbClr val="FF0000">
              <a:alpha val="50000"/>
            </a:srgbClr>
          </a:solidFill>
          <a:ln w="38100">
            <a:solidFill>
              <a:srgbClr val="8EA5CB"/>
            </a:solidFill>
            <a:round/>
            <a:headEnd/>
            <a:tailEnd/>
          </a:ln>
        </p:spPr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483768" y="3588985"/>
            <a:ext cx="17908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/>
              <a:t>R</a:t>
            </a:r>
            <a:r>
              <a:rPr kumimoji="1" lang="en-US" altLang="ja-JP" sz="2000" b="1" dirty="0" smtClean="0"/>
              <a:t>isk=</a:t>
            </a:r>
            <a:r>
              <a:rPr kumimoji="1" lang="en-US" altLang="ja-JP" sz="2000" b="1" dirty="0" err="1" smtClean="0"/>
              <a:t>HxE</a:t>
            </a:r>
            <a:r>
              <a:rPr kumimoji="1" lang="en-US" altLang="ja-JP" sz="2000" b="1" dirty="0" smtClean="0"/>
              <a:t>(V)</a:t>
            </a:r>
            <a:endParaRPr kumimoji="1" lang="ja-JP" altLang="en-US" sz="2000" b="1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481258" y="908720"/>
            <a:ext cx="1040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/>
              <a:t>Hazard</a:t>
            </a:r>
            <a:endParaRPr kumimoji="1" lang="ja-JP" altLang="en-US" sz="2000" b="1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203848" y="620688"/>
            <a:ext cx="18823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/>
              <a:t>Exposure</a:t>
            </a:r>
          </a:p>
          <a:p>
            <a:r>
              <a:rPr kumimoji="1" lang="en-US" altLang="ja-JP" sz="2000" b="1" dirty="0" smtClean="0"/>
              <a:t>(Vulnerability)</a:t>
            </a:r>
            <a:endParaRPr kumimoji="1" lang="ja-JP" altLang="en-US" sz="20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05888" y="1196752"/>
            <a:ext cx="944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/>
              <a:t>Risk</a:t>
            </a:r>
            <a:endParaRPr kumimoji="1"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94715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356063" y="158849"/>
            <a:ext cx="1857467" cy="646331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Planning Team </a:t>
            </a:r>
            <a:r>
              <a:rPr kumimoji="1" lang="en-US" altLang="ja-JP" dirty="0" smtClean="0">
                <a:sym typeface="Wingdings" pitchFamily="2" charset="2"/>
              </a:rPr>
              <a:t> SC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30" y="2348880"/>
            <a:ext cx="2005675" cy="646331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WS2: Logical framework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4354" y="3501008"/>
            <a:ext cx="2005676" cy="646331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WS3: Theoretical standards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4536898"/>
            <a:ext cx="2005677" cy="646331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WS4: Practical  standards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483768" y="2356333"/>
            <a:ext cx="3416514" cy="92333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Identify target groups and necessary properties of standards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489204" y="3458519"/>
            <a:ext cx="3416514" cy="92333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Identify standards with theoretical integrity without considering data availability 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05273" y="4536898"/>
            <a:ext cx="3416514" cy="120032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Identify standards with available data and limitation and identify necessary data to be collected 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83768" y="910461"/>
            <a:ext cx="3416514" cy="120032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Identify the current state of the art and identify the target groups and objectives of the use that each standard aims at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427984" y="164537"/>
            <a:ext cx="2169859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Strategic planning &amp; basic networking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3528" y="971436"/>
            <a:ext cx="2005677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WS1: Fact finding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619672" y="5877272"/>
            <a:ext cx="1826141" cy="36933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Implementation 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597842" y="2793702"/>
            <a:ext cx="2150621" cy="92333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WS B: Identify </a:t>
            </a:r>
            <a:r>
              <a:rPr lang="en-US" altLang="ja-JP" dirty="0" err="1" smtClean="0"/>
              <a:t>nec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proc</a:t>
            </a:r>
            <a:r>
              <a:rPr lang="en-US" altLang="ja-JP" dirty="0" smtClean="0"/>
              <a:t> &amp; conditions for implementation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597843" y="4009158"/>
            <a:ext cx="2150621" cy="147732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WS C: Agree on standards and use for monitoring vulnerability and DRR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79912" y="5807005"/>
            <a:ext cx="3416514" cy="92333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Monitor vulnerability, priority areas and integrated actions for DRR</a:t>
            </a:r>
            <a:endParaRPr kumimoji="1" lang="ja-JP" altLang="en-US" dirty="0"/>
          </a:p>
        </p:txBody>
      </p:sp>
      <p:cxnSp>
        <p:nvCxnSpPr>
          <p:cNvPr id="19" name="カギ線コネクタ 18"/>
          <p:cNvCxnSpPr>
            <a:stCxn id="12" idx="3"/>
            <a:endCxn id="55" idx="0"/>
          </p:cNvCxnSpPr>
          <p:nvPr/>
        </p:nvCxnSpPr>
        <p:spPr>
          <a:xfrm>
            <a:off x="6597843" y="487703"/>
            <a:ext cx="1065693" cy="505799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カギ線コネクタ 20"/>
          <p:cNvCxnSpPr>
            <a:stCxn id="4" idx="1"/>
            <a:endCxn id="13" idx="0"/>
          </p:cNvCxnSpPr>
          <p:nvPr/>
        </p:nvCxnSpPr>
        <p:spPr>
          <a:xfrm rot="10800000" flipV="1">
            <a:off x="1326367" y="482014"/>
            <a:ext cx="1029696" cy="489421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カギ線コネクタ 22"/>
          <p:cNvCxnSpPr>
            <a:stCxn id="13" idx="2"/>
            <a:endCxn id="5" idx="0"/>
          </p:cNvCxnSpPr>
          <p:nvPr/>
        </p:nvCxnSpPr>
        <p:spPr>
          <a:xfrm rot="16200000" flipH="1">
            <a:off x="822311" y="1844823"/>
            <a:ext cx="1008112" cy="1"/>
          </a:xfrm>
          <a:prstGeom prst="bentConnector3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カギ線コネクタ 24"/>
          <p:cNvCxnSpPr>
            <a:stCxn id="5" idx="2"/>
            <a:endCxn id="6" idx="0"/>
          </p:cNvCxnSpPr>
          <p:nvPr/>
        </p:nvCxnSpPr>
        <p:spPr>
          <a:xfrm rot="16200000" flipH="1">
            <a:off x="1073882" y="3247697"/>
            <a:ext cx="505797" cy="824"/>
          </a:xfrm>
          <a:prstGeom prst="bentConnector3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カギ線コネクタ 30"/>
          <p:cNvCxnSpPr>
            <a:stCxn id="6" idx="2"/>
            <a:endCxn id="7" idx="0"/>
          </p:cNvCxnSpPr>
          <p:nvPr/>
        </p:nvCxnSpPr>
        <p:spPr>
          <a:xfrm rot="5400000">
            <a:off x="1132001" y="4341706"/>
            <a:ext cx="389559" cy="825"/>
          </a:xfrm>
          <a:prstGeom prst="bentConnector3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カギ線コネクタ 32"/>
          <p:cNvCxnSpPr>
            <a:stCxn id="7" idx="2"/>
            <a:endCxn id="14" idx="1"/>
          </p:cNvCxnSpPr>
          <p:nvPr/>
        </p:nvCxnSpPr>
        <p:spPr>
          <a:xfrm rot="16200000" flipH="1">
            <a:off x="1033665" y="5475930"/>
            <a:ext cx="878709" cy="293305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カギ線コネクタ 36"/>
          <p:cNvCxnSpPr>
            <a:stCxn id="15" idx="2"/>
            <a:endCxn id="16" idx="0"/>
          </p:cNvCxnSpPr>
          <p:nvPr/>
        </p:nvCxnSpPr>
        <p:spPr>
          <a:xfrm rot="16200000" flipH="1">
            <a:off x="7527090" y="3863094"/>
            <a:ext cx="292126" cy="1"/>
          </a:xfrm>
          <a:prstGeom prst="bentConnector3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カギ線コネクタ 39"/>
          <p:cNvCxnSpPr>
            <a:stCxn id="16" idx="2"/>
            <a:endCxn id="17" idx="3"/>
          </p:cNvCxnSpPr>
          <p:nvPr/>
        </p:nvCxnSpPr>
        <p:spPr>
          <a:xfrm rot="5400000">
            <a:off x="7043698" y="5639214"/>
            <a:ext cx="782184" cy="476728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stCxn id="4" idx="3"/>
            <a:endCxn id="12" idx="1"/>
          </p:cNvCxnSpPr>
          <p:nvPr/>
        </p:nvCxnSpPr>
        <p:spPr>
          <a:xfrm>
            <a:off x="4213530" y="482015"/>
            <a:ext cx="214454" cy="56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stCxn id="14" idx="3"/>
          </p:cNvCxnSpPr>
          <p:nvPr/>
        </p:nvCxnSpPr>
        <p:spPr>
          <a:xfrm flipV="1">
            <a:off x="3445813" y="6061937"/>
            <a:ext cx="334099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6588225" y="993502"/>
            <a:ext cx="2150621" cy="147732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WS A: Establish </a:t>
            </a:r>
            <a:r>
              <a:rPr lang="en-US" altLang="ja-JP" dirty="0"/>
              <a:t>a process to reach international consensus on </a:t>
            </a:r>
            <a:r>
              <a:rPr lang="en-US" altLang="ja-JP" dirty="0" smtClean="0"/>
              <a:t>standards</a:t>
            </a:r>
            <a:endParaRPr lang="ja-JP" altLang="en-US" dirty="0"/>
          </a:p>
        </p:txBody>
      </p:sp>
      <p:cxnSp>
        <p:nvCxnSpPr>
          <p:cNvPr id="59" name="直線矢印コネクタ 58"/>
          <p:cNvCxnSpPr>
            <a:stCxn id="55" idx="2"/>
            <a:endCxn id="15" idx="0"/>
          </p:cNvCxnSpPr>
          <p:nvPr/>
        </p:nvCxnSpPr>
        <p:spPr>
          <a:xfrm>
            <a:off x="7663536" y="2470830"/>
            <a:ext cx="9617" cy="3228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左右矢印 59"/>
          <p:cNvSpPr/>
          <p:nvPr/>
        </p:nvSpPr>
        <p:spPr bwMode="auto">
          <a:xfrm>
            <a:off x="5983032" y="3248109"/>
            <a:ext cx="573660" cy="484632"/>
          </a:xfrm>
          <a:prstGeom prst="leftRightArrow">
            <a:avLst>
              <a:gd name="adj1" fmla="val 50000"/>
              <a:gd name="adj2" fmla="val 33735"/>
            </a:avLst>
          </a:prstGeom>
          <a:solidFill>
            <a:srgbClr val="FF0000"/>
          </a:solidFill>
          <a:ln w="8">
            <a:solidFill>
              <a:srgbClr val="8EA5CB"/>
            </a:solidFill>
            <a:round/>
            <a:headEnd/>
            <a:tailEnd/>
          </a:ln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87624" y="1628800"/>
            <a:ext cx="1298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Thematic WGs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3658633"/>
      </p:ext>
    </p:extLst>
  </p:cSld>
  <p:clrMapOvr>
    <a:masterClrMapping/>
  </p:clrMapOvr>
</p:sld>
</file>

<file path=ppt/theme/theme1.xml><?xml version="1.0" encoding="utf-8"?>
<a:theme xmlns:a="http://schemas.openxmlformats.org/drawingml/2006/main" name="icharm 背景">
  <a:themeElements>
    <a:clrScheme name="icharm 背景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charm 背景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charm 背景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harm 背景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harm 背景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harm 背景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harm 背景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harm 背景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harm 背景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harm 背景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harm 背景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harm 背景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harm 背景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harm 背景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プレゼンテーション4">
  <a:themeElements>
    <a:clrScheme name="プレゼンテーション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4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8EA5CB"/>
        </a:solidFill>
        <a:ln w="8">
          <a:solidFill>
            <a:srgbClr val="8EA5CB"/>
          </a:solidFill>
          <a:round/>
          <a:headEnd/>
          <a:tailEnd/>
        </a:ln>
      </a:spPr>
      <a:bodyPr/>
      <a:lstStyle>
        <a:defPPr>
          <a:defRPr/>
        </a:defPPr>
      </a:lstStyle>
    </a:spDef>
  </a:objectDefaults>
  <a:extraClrSchemeLst>
    <a:extraClrScheme>
      <a:clrScheme name="プレゼンテーション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60631</TotalTime>
  <Words>234</Words>
  <Application>Microsoft Office PowerPoint</Application>
  <PresentationFormat>画面に合わせる (4:3)</PresentationFormat>
  <Paragraphs>50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5" baseType="lpstr">
      <vt:lpstr>icharm 背景</vt:lpstr>
      <vt:lpstr>2_プレゼンテーション4</vt:lpstr>
      <vt:lpstr>SDGs target proposals</vt:lpstr>
      <vt:lpstr>PowerPoint プレゼンテーション</vt:lpstr>
      <vt:lpstr>PowerPoint プレゼンテーション</vt:lpstr>
    </vt:vector>
  </TitlesOfParts>
  <Company>山梨大学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「地球規模の自然災害の変化に対応した災害軽減のあり方について」 「地球規模の自然災害に対する災害軽減のあり方について 」 水災害</dc:title>
  <dc:creator>竹内邦良</dc:creator>
  <cp:lastModifiedBy>kuni</cp:lastModifiedBy>
  <cp:revision>969</cp:revision>
  <cp:lastPrinted>2012-03-07T00:39:58Z</cp:lastPrinted>
  <dcterms:created xsi:type="dcterms:W3CDTF">2006-06-06T14:55:58Z</dcterms:created>
  <dcterms:modified xsi:type="dcterms:W3CDTF">2012-11-05T00:59:47Z</dcterms:modified>
</cp:coreProperties>
</file>